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7" r:id="rId4"/>
    <p:sldId id="258" r:id="rId5"/>
    <p:sldId id="263" r:id="rId6"/>
    <p:sldId id="262" r:id="rId7"/>
    <p:sldId id="265" r:id="rId8"/>
    <p:sldId id="264" r:id="rId9"/>
    <p:sldId id="276" r:id="rId10"/>
    <p:sldId id="277" r:id="rId11"/>
    <p:sldId id="278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1B00"/>
    <a:srgbClr val="FFFF37"/>
    <a:srgbClr val="FFB3BE"/>
    <a:srgbClr val="FFE4B3"/>
    <a:srgbClr val="EBDDE7"/>
    <a:srgbClr val="F8025A"/>
    <a:srgbClr val="234600"/>
    <a:srgbClr val="336600"/>
    <a:srgbClr val="EE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D29AA-F43B-4CD7-85AC-D414598993D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EF6B-4C21-4628-A3D9-3F4FF5CE8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EF6B-4C21-4628-A3D9-3F4FF5CE8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EF6B-4C21-4628-A3D9-3F4FF5CE8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EF6B-4C21-4628-A3D9-3F4FF5CE8A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EF6B-4C21-4628-A3D9-3F4FF5CE8A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5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79" y="1596540"/>
            <a:ext cx="7787955" cy="152705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3429000"/>
            <a:ext cx="8099473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93365" cy="442844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527605"/>
            <a:ext cx="6719019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596540"/>
            <a:ext cx="6719018" cy="473385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374900"/>
            <a:ext cx="839877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8424" cy="61082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8423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82908"/>
            <a:ext cx="422516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12770"/>
            <a:ext cx="4225159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owersoft.tw/free-online-screen-recorder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8.84.182/onlinelearning_file/%E9%99%84%E4%BB%B6_GOOGLE%E7%9B%B4%E6%92%AD%E6%95%99%E5%AD%B8%E6%87%89%E7%94%A8.pdf" TargetMode="External"/><Relationship Id="rId2" Type="http://schemas.openxmlformats.org/officeDocument/2006/relationships/hyperlink" Target="http://163.28.84.182/onlinelearning_file/%E9%99%84%E4%BB%B61%E6%A8%A1%E5%BC%8F%E4%B8%80Teams+%E7%8F%BE%E6%9C%89%E6%95%B8%E4%BD%8D%E6%95%99%E6%9D%90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earning.cloud.edu.tw/onlinelearning/#content-2" TargetMode="External"/><Relationship Id="rId5" Type="http://schemas.openxmlformats.org/officeDocument/2006/relationships/hyperlink" Target="https://learning.cloud.edu.tw/onlinelearning/#content-1" TargetMode="External"/><Relationship Id="rId4" Type="http://schemas.openxmlformats.org/officeDocument/2006/relationships/hyperlink" Target="http://163.28.84.182/onlinelearning_file/GOOGLE%E7%9B%B4%E6%92%AD%E6%95%99%E5%AD%B8%E6%87%89%E7%94%A8(%E5%AD%B8%E7%94%9F%E7%84%A1%E5%B8%B3%E8%99%9F%E7%89%88)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LrPV9JIt6k3p39bmRvH_psQIPPQn7hnX" TargetMode="External"/><Relationship Id="rId7" Type="http://schemas.openxmlformats.org/officeDocument/2006/relationships/hyperlink" Target="https://learning.cloud.edu.tw/onlinelearning/#content-2" TargetMode="External"/><Relationship Id="rId2" Type="http://schemas.openxmlformats.org/officeDocument/2006/relationships/hyperlink" Target="http://163.28.84.182/onlinelearning_file/%E9%98%B2%E7%96%AB%E6%9C%9F%E9%96%93%E6%95%99%E5%B8%AB%E5%A6%82%E4%BD%95%E5%88%A9%E7%94%A8teams%E5%9C%98%E9%9A%8A%E6%9C%83%E8%AD%B0%E9%85%8D%E5%90%88%E5%AD%B8%E7%BF%92%E6%8B%8D%E9%80%B2%E8%A1%8C%E7%B7%9A%E4%B8%8A%E6%8E%88%E8%AA%B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earning.cloud.edu.tw/onlinelearning/#content-1" TargetMode="External"/><Relationship Id="rId5" Type="http://schemas.openxmlformats.org/officeDocument/2006/relationships/hyperlink" Target="https://youtu.be/8J46tgc6xtU" TargetMode="External"/><Relationship Id="rId4" Type="http://schemas.openxmlformats.org/officeDocument/2006/relationships/hyperlink" Target="https://youtu.be/IUWo3xMdNQ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cloud.edu.tw/onlinelearning/#content-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chool.kh.edu.tw/view/index.php?WebID=194&amp;MainType=0&amp;SubType=103&amp;MainMenuId=57252&amp;SubMenuId=55965&amp;NowMainId=57252&amp;NowSubId=5596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2820" y="1443835"/>
            <a:ext cx="3834792" cy="106893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54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Symbol"/>
              </a:rPr>
              <a:t></a:t>
            </a:r>
            <a:r>
              <a:rPr lang="zh-TW" altLang="en-US" sz="54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停課</a:t>
            </a:r>
            <a:r>
              <a:rPr lang="zh-TW" altLang="en-US" sz="5400" b="1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不停學</a:t>
            </a:r>
            <a:r>
              <a:rPr lang="zh-TW" altLang="en-US" sz="5400" b="1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5400" b="1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en-US" sz="4000" b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0115" y="2207360"/>
            <a:ext cx="3817625" cy="61082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簡介線上教學方式</a:t>
            </a:r>
            <a:endParaRPr 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3555" y="2160637"/>
            <a:ext cx="9078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備妥教學簡報檔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注意內容勿涉及侵權問題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1" name="矩形 10"/>
          <p:cNvSpPr/>
          <p:nvPr/>
        </p:nvSpPr>
        <p:spPr>
          <a:xfrm>
            <a:off x="3655770" y="985720"/>
            <a:ext cx="494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</a:t>
            </a:r>
            <a:r>
              <a:rPr lang="zh-TW" altLang="en-US" sz="4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實施步驟</a:t>
            </a:r>
            <a:endParaRPr lang="en-US" altLang="zh-TW" sz="44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554" y="2897812"/>
            <a:ext cx="9000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錄製教學影片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“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錄製投影片放映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之功能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555" y="3607750"/>
            <a:ext cx="9000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上傳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youtube</a:t>
            </a:r>
            <a:endParaRPr lang="en-US" altLang="zh-TW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554" y="4371275"/>
            <a:ext cx="9000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公布影片網址至授課學生群組</a:t>
            </a:r>
            <a:endParaRPr lang="en-US" altLang="zh-TW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79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23310" y="5108755"/>
            <a:ext cx="610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https://www.apowersoft.tw/free-online-screen-recorder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6835" y="2852087"/>
            <a:ext cx="55964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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B</a:t>
            </a:r>
            <a:r>
              <a:rPr lang="zh-TW" altLang="en-US" sz="440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方案</a:t>
            </a:r>
            <a:r>
              <a:rPr lang="en-US" altLang="zh-TW" sz="440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: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線上螢幕錄影</a:t>
            </a:r>
            <a:endParaRPr lang="en-US" altLang="zh-TW" sz="44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 上傳影片授課</a:t>
            </a:r>
            <a:endParaRPr lang="zh-TW" altLang="en-US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670605" y="1402207"/>
            <a:ext cx="7024431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線上授課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非同步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63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19356" y="2512770"/>
            <a:ext cx="57246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教育局建議</a:t>
            </a:r>
            <a:endParaRPr lang="en-US" altLang="zh-TW" sz="54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5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兩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種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實施模式介紹</a:t>
            </a:r>
            <a:endParaRPr lang="zh-TW" altLang="en-US" sz="54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8965" y="1749245"/>
            <a:ext cx="855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線上同步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直播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現有數位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教材</a:t>
            </a:r>
            <a:endParaRPr lang="en-US" altLang="zh-TW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7959" y="2428859"/>
            <a:ext cx="7253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係指運用視訊於同步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直播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教學的工具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搭配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教師現有的教材，讓居家學生可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、同學同步上課學習。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226678" y="985720"/>
            <a:ext cx="494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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實施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模式一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02562"/>
              </p:ext>
            </p:extLst>
          </p:nvPr>
        </p:nvGraphicFramePr>
        <p:xfrm>
          <a:off x="296260" y="3998519"/>
          <a:ext cx="8236920" cy="2566624"/>
        </p:xfrm>
        <a:graphic>
          <a:graphicData uri="http://schemas.openxmlformats.org/drawingml/2006/table">
            <a:tbl>
              <a:tblPr/>
              <a:tblGrid>
                <a:gridCol w="212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69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dirty="0">
                          <a:solidFill>
                            <a:srgbClr val="495057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主題</a:t>
                      </a:r>
                    </a:p>
                  </a:txBody>
                  <a:tcPr marL="75674" marR="75674" marT="37837" marB="37837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dirty="0">
                          <a:solidFill>
                            <a:srgbClr val="495057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使用方式</a:t>
                      </a:r>
                    </a:p>
                  </a:txBody>
                  <a:tcPr marL="75674" marR="75674" marT="37837" marB="37837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dirty="0">
                          <a:solidFill>
                            <a:srgbClr val="495057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影片連結</a:t>
                      </a:r>
                    </a:p>
                  </a:txBody>
                  <a:tcPr marL="75674" marR="75674" marT="37837" marB="37837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721">
                <a:tc>
                  <a:txBody>
                    <a:bodyPr/>
                    <a:lstStyle/>
                    <a:p>
                      <a:pPr fontAlgn="t"/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21">
                <a:tc>
                  <a:txBody>
                    <a:bodyPr/>
                    <a:lstStyle/>
                    <a:p>
                      <a:pPr fontAlgn="t"/>
                      <a:r>
                        <a:rPr lang="en-US" sz="15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Teams+</a:t>
                      </a:r>
                      <a:r>
                        <a:rPr lang="zh-TW" altLang="en-US" sz="15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現有數位教材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2"/>
                        </a:rPr>
                        <a:t>Teams+</a:t>
                      </a:r>
                      <a:r>
                        <a:rPr lang="zh-TW" alt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2"/>
                        </a:rPr>
                        <a:t>現有數位教材</a:t>
                      </a:r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TW" altLang="en-US" sz="1500" b="1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721">
                <a:tc>
                  <a:txBody>
                    <a:bodyPr/>
                    <a:lstStyle/>
                    <a:p>
                      <a:pPr fontAlgn="t"/>
                      <a:r>
                        <a:rPr lang="en-US" sz="1500" b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Google+</a:t>
                      </a:r>
                      <a:r>
                        <a:rPr lang="zh-TW" altLang="en-US" sz="1500" b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現有數位教材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Google +</a:t>
                      </a:r>
                      <a:r>
                        <a:rPr lang="zh-TW" alt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數位教材</a:t>
                      </a:r>
                      <a:r>
                        <a:rPr lang="zh-TW" altLang="en-US" sz="15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、 </a:t>
                      </a:r>
                      <a:r>
                        <a:rPr lang="en-US" altLang="zh-TW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Google +</a:t>
                      </a:r>
                      <a:r>
                        <a:rPr lang="zh-TW" alt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數位教材</a:t>
                      </a:r>
                      <a:r>
                        <a:rPr lang="en-US" altLang="zh-TW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(</a:t>
                      </a:r>
                      <a:r>
                        <a:rPr lang="zh-TW" alt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學生無帳號</a:t>
                      </a:r>
                      <a:r>
                        <a:rPr lang="en-US" altLang="zh-TW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)</a:t>
                      </a:r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721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b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其他模式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b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教師可自行選定同步教學軟體或工具及線上學習平臺搭配實施。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zh-TW" alt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5"/>
                        </a:rPr>
                        <a:t>同步（直播）教學工具</a:t>
                      </a:r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zh-TW" altLang="en-US" sz="1500" b="1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6"/>
                        </a:rPr>
                        <a:t>非同步教學資源與工具</a:t>
                      </a:r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3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9150" y="2111490"/>
            <a:ext cx="9153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 確認已備妥電腦硬體設備及網路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含軟體安裝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會議主持人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授課者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使用教育雲端帳號申請</a:t>
            </a:r>
            <a:r>
              <a:rPr lang="zh-TW" altLang="en-US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會議室</a:t>
            </a:r>
            <a:endParaRPr lang="en-US" altLang="zh-TW" dirty="0" smtClean="0">
              <a:solidFill>
                <a:srgbClr val="21252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               </a:t>
            </a:r>
            <a:r>
              <a:rPr lang="en-US" altLang="zh-TW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取得會議室連結及會議室密碼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閱讀並練習熟悉直播教學、非同步教學平臺之操作使用手冊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進行備課、依據課程進度安排學習素材、學習任務和測驗等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 準備上課：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公布上課之同步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教學平臺給學生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提供同步學習的視訊會議室</a:t>
            </a:r>
            <a:r>
              <a:rPr lang="zh-TW" altLang="en-US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連結</a:t>
            </a:r>
            <a:endParaRPr lang="en-US" altLang="zh-TW" dirty="0" smtClean="0">
              <a:solidFill>
                <a:srgbClr val="212529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及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會議室密碼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確認學生已經學會使用上述公布之同步教學平臺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公布課表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上課日期、時間及科目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予學生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上課中：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確認所有學生已經登入同步直播課程後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點名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，開始上課講授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注意觀察學生上課情形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如有無斷訊或離開視訊教室等</a:t>
            </a: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依據學生的學習情形，給予適當的反饋、指派學習任務或課後</a:t>
            </a:r>
            <a:r>
              <a:rPr lang="zh-TW" altLang="en-US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lang="en-US" altLang="zh-TW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繳交等                                                                   </a:t>
            </a:r>
            <a:endParaRPr lang="zh-TW" altLang="en-US" dirty="0">
              <a:solidFill>
                <a:srgbClr val="21252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>
              <a:buFont typeface="Arial"/>
              <a:buChar char="•"/>
            </a:pPr>
            <a:r>
              <a:rPr lang="zh-TW" altLang="en-US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課後：進行學生作業批改或學生問題答覆等</a:t>
            </a:r>
          </a:p>
          <a:p>
            <a:pPr>
              <a:buFont typeface="Arial"/>
              <a:buChar char="•"/>
            </a:pPr>
            <a:endParaRPr lang="zh-TW" altLang="en-US" b="0" i="0" dirty="0">
              <a:solidFill>
                <a:srgbClr val="212529"/>
              </a:solidFill>
              <a:effectLst/>
              <a:latin typeface="微軟正黑體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0360" y="833015"/>
            <a:ext cx="5695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/>
              <a:buChar char="•"/>
            </a:pPr>
            <a:r>
              <a:rPr lang="zh-TW" altLang="en-US" sz="2800" b="1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教師線上上課前準備事項及步驟：</a:t>
            </a:r>
            <a:endParaRPr lang="zh-TW" altLang="en-US" sz="2800" dirty="0">
              <a:solidFill>
                <a:srgbClr val="2125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9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4405" y="2207360"/>
            <a:ext cx="90095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zh-TW" altLang="en-US" sz="2200" b="1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 協助學生確認已備妥電腦硬體設備及網路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含軟體安裝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或家長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協助學生申請帳號並閱讀了解操作使用手冊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或家長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協助學生練習操作平臺與觀察學習進度等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準備上課：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學生取得教師同步教學平臺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視訊會議室連結及會議室密碼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學生知道課表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上課日期、時間及科目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上課中：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必要時，家長須協助或陪同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學生登入上課、專心進行學習及課間互動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學生紀錄教師所指派的學習任務、練習或作業</a:t>
            </a: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繳交等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線上學習時，並注意居家設備使用安全等</a:t>
            </a:r>
          </a:p>
          <a:p>
            <a:pPr marL="742950" lvl="1" indent="-285750">
              <a:buFont typeface="Arial"/>
              <a:buChar char="•"/>
            </a:pP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課後：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學生進行教師指派的學習任務、練習或作業並繳交</a:t>
            </a:r>
          </a:p>
          <a:p>
            <a:pPr marL="1143000" lvl="2" indent="-228600">
              <a:buFont typeface="Arial"/>
              <a:buChar char="•"/>
            </a:pPr>
            <a:r>
              <a:rPr lang="en-US" altLang="zh-TW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200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家長瞭解孩子的作業狀況及學習進度</a:t>
            </a:r>
          </a:p>
        </p:txBody>
      </p:sp>
      <p:sp>
        <p:nvSpPr>
          <p:cNvPr id="2" name="矩形 1"/>
          <p:cNvSpPr/>
          <p:nvPr/>
        </p:nvSpPr>
        <p:spPr>
          <a:xfrm>
            <a:off x="1823310" y="1291130"/>
            <a:ext cx="6773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/>
              <a:buChar char="•"/>
            </a:pPr>
            <a:r>
              <a:rPr lang="zh-TW" altLang="en-US" sz="2800" b="1" dirty="0">
                <a:solidFill>
                  <a:srgbClr val="212529"/>
                </a:solidFill>
                <a:latin typeface="微軟正黑體" pitchFamily="34" charset="-120"/>
                <a:ea typeface="微軟正黑體" pitchFamily="34" charset="-120"/>
              </a:rPr>
              <a:t>學生線上上課與學習之準備事項及步驟：</a:t>
            </a:r>
            <a:endParaRPr lang="zh-TW" altLang="en-US" sz="2800" dirty="0">
              <a:solidFill>
                <a:srgbClr val="21252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75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0517" y="946425"/>
            <a:ext cx="855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教師線上同步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直播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線上學習平臺</a:t>
            </a:r>
            <a:endParaRPr lang="en-US" altLang="zh-TW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5195" y="1443835"/>
            <a:ext cx="7253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係指運用視訊於同步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直播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教學的工具，讓居家學生可與教師、同學同步上課學習，並搭配非同步教學之學習平臺進行課後作業、練習或預習。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350360" y="27767"/>
            <a:ext cx="494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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實施模式二 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44756"/>
              </p:ext>
            </p:extLst>
          </p:nvPr>
        </p:nvGraphicFramePr>
        <p:xfrm>
          <a:off x="454375" y="3429000"/>
          <a:ext cx="8229600" cy="2352214"/>
        </p:xfrm>
        <a:graphic>
          <a:graphicData uri="http://schemas.openxmlformats.org/drawingml/2006/table">
            <a:tbl>
              <a:tblPr/>
              <a:tblGrid>
                <a:gridCol w="163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69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500" dirty="0">
                          <a:solidFill>
                            <a:srgbClr val="495057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主題</a:t>
                      </a:r>
                    </a:p>
                  </a:txBody>
                  <a:tcPr marL="75674" marR="75674" marT="37837" marB="37837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500" dirty="0">
                          <a:solidFill>
                            <a:srgbClr val="495057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使用方式</a:t>
                      </a:r>
                    </a:p>
                  </a:txBody>
                  <a:tcPr marL="75674" marR="75674" marT="37837" marB="37837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500">
                          <a:solidFill>
                            <a:srgbClr val="495057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影片連結</a:t>
                      </a:r>
                    </a:p>
                  </a:txBody>
                  <a:tcPr marL="75674" marR="75674" marT="37837" marB="37837" anchor="b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792">
                <a:tc>
                  <a:txBody>
                    <a:bodyPr/>
                    <a:lstStyle/>
                    <a:p>
                      <a:pPr fontAlgn="t"/>
                      <a:r>
                        <a:rPr lang="en-US" sz="15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Teams+</a:t>
                      </a:r>
                      <a:r>
                        <a:rPr lang="zh-TW" altLang="en-US" sz="1500" b="1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學習拍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2"/>
                        </a:rPr>
                        <a:t>Teams+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2"/>
                        </a:rPr>
                        <a:t>學習拍</a:t>
                      </a:r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Teams+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學習拍</a:t>
                      </a:r>
                      <a:r>
                        <a:rPr lang="en-US" altLang="zh-TW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-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3"/>
                        </a:rPr>
                        <a:t>老師端操作影片</a:t>
                      </a:r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Teams+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學習拍</a:t>
                      </a:r>
                      <a:r>
                        <a:rPr lang="en-US" altLang="zh-TW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-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4"/>
                        </a:rPr>
                        <a:t>學生端操作影片</a:t>
                      </a:r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5"/>
                        </a:rPr>
                        <a:t>Teams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5"/>
                        </a:rPr>
                        <a:t>應用程式及</a:t>
                      </a:r>
                      <a:r>
                        <a:rPr 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5"/>
                        </a:rPr>
                        <a:t>web</a:t>
                      </a: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5"/>
                        </a:rPr>
                        <a:t>版差異補充說明</a:t>
                      </a:r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98">
                <a:tc>
                  <a:txBody>
                    <a:bodyPr/>
                    <a:lstStyle/>
                    <a:p>
                      <a:pPr fontAlgn="t"/>
                      <a:endParaRPr lang="zh-TW" altLang="en-US" sz="1500" b="1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721"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b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其他模式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TW" altLang="en-US" sz="15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教師可自行選定同步教學軟體或工具及線上學習平臺搭配實施。</a:t>
                      </a: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6"/>
                        </a:rPr>
                        <a:t>同步（直播）教學工具</a:t>
                      </a:r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zh-TW" altLang="en-US" sz="1500" u="none" strike="noStrike" dirty="0">
                          <a:solidFill>
                            <a:srgbClr val="007B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hlinkClick r:id="rId7"/>
                        </a:rPr>
                        <a:t>非同步教學資源與工具</a:t>
                      </a:r>
                      <a:endParaRPr lang="zh-TW" altLang="en-US" sz="150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5674" marR="75674" marT="37837" marB="37837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0087" y="637062"/>
            <a:ext cx="82460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為順利進行線上上課，實施前須事先準備，實施注意事項及參考步驟如下所列：</a:t>
            </a:r>
          </a:p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線上同步教學搭配非同步教學學習平臺上課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確認已備妥電腦硬體設備及網路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含軟體安裝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教師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會議主持人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授課者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使用教育雲端帳號申請會議室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取得會議室連結及會議室密碼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閱讀並練習熟悉直播教學、非同步教學平臺之操作使用手冊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進行備課、依據課程進度安排學習素材、學習任務和測驗等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準備上課：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公布上課之同步教學平臺給學生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提供同步學習的視訊會議室連結及會議室密碼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公布使用之非同步教學平臺網址給學生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確認學生已經學會使用上述公布之同步教學及非同步教學平臺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確認學生已經知道非同步教學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學習平臺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之帳號與密碼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使用教育雲端帳號或申請一般帳號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公布課表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上課日期、時間及科目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予學生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上課中：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確認所有學生已經登入同步直播課程後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點名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，開始上課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注意觀察學生上課情形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如有無斷訊或離開視訊教室等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指導學生使用學習平臺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如點選教材、練習或作業、提交作業等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2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依據學生的學習情形，給予適當的反饋、指派學習任務或課後作業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繳交等</a:t>
            </a:r>
          </a:p>
          <a:p>
            <a:pPr lvl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 課後：進行學生作業批改或非同步學習平臺之學生問題答覆等</a:t>
            </a:r>
          </a:p>
        </p:txBody>
      </p:sp>
    </p:spTree>
    <p:extLst>
      <p:ext uri="{BB962C8B-B14F-4D97-AF65-F5344CB8AC3E}">
        <p14:creationId xmlns:p14="http://schemas.microsoft.com/office/powerpoint/2010/main" val="11455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3555" y="1596540"/>
            <a:ext cx="88568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.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線上上課與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學習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協助學生確認已備妥電腦硬體設備及網路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含軟體安裝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教師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或家長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協助學生申請帳號並閱讀了解操作使用手冊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教師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或家長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協助學生練習操作平臺與觀察學習進度等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準備上課：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學生取得教師同步教學平臺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視訊會議室連結及會議室密碼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學生知道教師所用的非同步教學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學習平臺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學生知道非同步教學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學習平臺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之帳號與密碼，並會登入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學生知道課表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上課日期、時間及科目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上課中：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必要時，家長須協助或陪同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學生登入上課、專心進行學習及課間互動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學生紀錄教師所指派的學習任務、練習或作業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繳交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線上學習時，並注意居家設備使用安全等</a:t>
            </a: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 課後：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學生進行教師指派的學習任務、練習或作業並繳交</a:t>
            </a:r>
          </a:p>
          <a:p>
            <a:pPr lvl="1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家長瞭解孩子的作業狀況及學習進度</a:t>
            </a:r>
          </a:p>
        </p:txBody>
      </p:sp>
    </p:spTree>
    <p:extLst>
      <p:ext uri="{BB962C8B-B14F-4D97-AF65-F5344CB8AC3E}">
        <p14:creationId xmlns:p14="http://schemas.microsoft.com/office/powerpoint/2010/main" val="27830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7265" y="3429000"/>
            <a:ext cx="9925825" cy="76352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learning.cloud.edu.tw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onlinelearning</a:t>
            </a:r>
            <a:r>
              <a:rPr lang="en-US" altLang="zh-TW" dirty="0">
                <a:hlinkClick r:id="rId2"/>
              </a:rPr>
              <a:t>/#content-a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434130" y="2360065"/>
            <a:ext cx="494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  <a:sym typeface="Wingdings"/>
              </a:rPr>
              <a:t></a:t>
            </a:r>
            <a:r>
              <a:rPr lang="zh-TW" altLang="en-US" sz="4400" b="1">
                <a:latin typeface="微軟正黑體" pitchFamily="34" charset="-120"/>
                <a:ea typeface="微軟正黑體" pitchFamily="34" charset="-120"/>
                <a:sym typeface="Wingdings"/>
              </a:rPr>
              <a:t>參考</a:t>
            </a:r>
            <a:r>
              <a:rPr lang="zh-TW" altLang="en-US" sz="4400" b="1" smtClean="0">
                <a:latin typeface="微軟正黑體" pitchFamily="34" charset="-120"/>
                <a:ea typeface="微軟正黑體" pitchFamily="34" charset="-120"/>
                <a:sym typeface="Wingdings"/>
              </a:rPr>
              <a:t>資料</a:t>
            </a:r>
            <a:r>
              <a:rPr lang="en-US" altLang="zh-TW" sz="4400" b="1" smtClean="0">
                <a:latin typeface="微軟正黑體" pitchFamily="34" charset="-120"/>
                <a:ea typeface="微軟正黑體" pitchFamily="34" charset="-120"/>
                <a:sym typeface="Wingdings"/>
              </a:rPr>
              <a:t>: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2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60" y="4192525"/>
            <a:ext cx="8704185" cy="9162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一、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簡介線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上學習資源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二、教育局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建議兩種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實施模式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介紹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400" dirty="0">
                <a:latin typeface="微軟正黑體" pitchFamily="34" charset="-120"/>
                <a:ea typeface="微軟正黑體" pitchFamily="34" charset="-120"/>
              </a:rPr>
            </a:br>
            <a:endParaRPr 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82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2665475"/>
            <a:ext cx="10078530" cy="91623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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簡介線上學習資源</a:t>
            </a:r>
            <a:endParaRPr 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59172" y="2665475"/>
            <a:ext cx="5191970" cy="639762"/>
          </a:xfrm>
        </p:spPr>
        <p:txBody>
          <a:bodyPr>
            <a:noAutofit/>
          </a:bodyPr>
          <a:lstStyle/>
          <a:p>
            <a:pPr algn="l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線上平台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教師選擇平台並於後台事先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規劃學習單元、指定作業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3555" y="2970885"/>
            <a:ext cx="4733854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線上學習資源</a:t>
            </a:r>
            <a:endParaRPr 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右大括弧 13"/>
          <p:cNvSpPr/>
          <p:nvPr/>
        </p:nvSpPr>
        <p:spPr>
          <a:xfrm rot="10800000">
            <a:off x="4419295" y="2237146"/>
            <a:ext cx="839877" cy="238736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idx="1"/>
          </p:nvPr>
        </p:nvSpPr>
        <p:spPr>
          <a:xfrm>
            <a:off x="5335525" y="5108755"/>
            <a:ext cx="5191970" cy="639762"/>
          </a:xfrm>
        </p:spPr>
        <p:txBody>
          <a:bodyPr>
            <a:noAutofit/>
          </a:bodyPr>
          <a:lstStyle/>
          <a:p>
            <a:pPr algn="l"/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線上授課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教師本人同步或非同步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親自講授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43803" r="40477" b="38216"/>
          <a:stretch/>
        </p:blipFill>
        <p:spPr bwMode="auto">
          <a:xfrm>
            <a:off x="2128720" y="2819247"/>
            <a:ext cx="6874761" cy="22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-9150" y="2970885"/>
            <a:ext cx="2595985" cy="639762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線上平台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idx="1"/>
          </p:nvPr>
        </p:nvSpPr>
        <p:spPr>
          <a:xfrm>
            <a:off x="224562" y="6024985"/>
            <a:ext cx="8847740" cy="639762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授課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OPENID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帳號登入並熟悉上述平台使用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方式，並選擇較適合該科教學之平台及了解各單元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對應該科教學進度內容，並指定觀看單元及指派任務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讓學生完成。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Symbol"/>
                <a:hlinkClick r:id="rId4"/>
              </a:rPr>
              <a:t>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0122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7" y="2360065"/>
            <a:ext cx="873601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3961180" y="374900"/>
            <a:ext cx="4581150" cy="639762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線上授課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-(1)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同步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  <p:pic>
        <p:nvPicPr>
          <p:cNvPr id="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981" b="89630" l="27448" r="8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18" t="43803" r="19068" b="37790"/>
          <a:stretch/>
        </p:blipFill>
        <p:spPr bwMode="auto">
          <a:xfrm>
            <a:off x="5030115" y="1138425"/>
            <a:ext cx="2316955" cy="158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416928" y="2025713"/>
            <a:ext cx="642857" cy="639762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</a:t>
            </a:r>
            <a:endParaRPr lang="en-US" altLang="zh-TW" sz="3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idx="1"/>
          </p:nvPr>
        </p:nvSpPr>
        <p:spPr>
          <a:xfrm>
            <a:off x="493433" y="3581705"/>
            <a:ext cx="566352" cy="639762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</a:t>
            </a:r>
            <a:endParaRPr lang="en-US" altLang="zh-TW" sz="3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4375" y="2512770"/>
            <a:ext cx="1455425" cy="42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54375" y="4019111"/>
            <a:ext cx="1446958" cy="326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4572000" y="6013542"/>
            <a:ext cx="45811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63" b="91204" l="34792" r="92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35" t="60725" r="7444" b="22243"/>
          <a:stretch/>
        </p:blipFill>
        <p:spPr bwMode="auto">
          <a:xfrm>
            <a:off x="7112000" y="2360065"/>
            <a:ext cx="2032000" cy="16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乘號 1"/>
          <p:cNvSpPr/>
          <p:nvPr/>
        </p:nvSpPr>
        <p:spPr>
          <a:xfrm>
            <a:off x="2259710" y="4345230"/>
            <a:ext cx="916230" cy="12216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1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1" t="16778" r="17137" b="22971"/>
          <a:stretch/>
        </p:blipFill>
        <p:spPr bwMode="auto">
          <a:xfrm>
            <a:off x="0" y="-83215"/>
            <a:ext cx="9144000" cy="694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16778" r="46348" b="6522"/>
          <a:stretch/>
        </p:blipFill>
        <p:spPr bwMode="auto">
          <a:xfrm>
            <a:off x="49274" y="69490"/>
            <a:ext cx="9094725" cy="682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乘號 2"/>
          <p:cNvSpPr/>
          <p:nvPr/>
        </p:nvSpPr>
        <p:spPr>
          <a:xfrm>
            <a:off x="3350360" y="222195"/>
            <a:ext cx="916230" cy="12216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1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50360" y="2970885"/>
            <a:ext cx="54328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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A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方案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: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運用</a:t>
            </a:r>
            <a:r>
              <a:rPr lang="en-US" altLang="zh-TW" sz="4400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ppt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錄影</a:t>
            </a:r>
            <a:endParaRPr lang="en-US" altLang="zh-TW" sz="44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 上傳影片授課</a:t>
            </a:r>
            <a:endParaRPr lang="zh-TW" altLang="en-US" sz="4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1517900" y="1291130"/>
            <a:ext cx="7024431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線上授課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-(2)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非同步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52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如螢幕大小 (4:3)</PresentationFormat>
  <Paragraphs>134</Paragraphs>
  <Slides>19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Adobe 繁黑體 Std B</vt:lpstr>
      <vt:lpstr>微軟正黑體</vt:lpstr>
      <vt:lpstr>新細明體</vt:lpstr>
      <vt:lpstr>Arial</vt:lpstr>
      <vt:lpstr>Calibri</vt:lpstr>
      <vt:lpstr>Symbol</vt:lpstr>
      <vt:lpstr>Wingdings</vt:lpstr>
      <vt:lpstr>Office Theme</vt:lpstr>
      <vt:lpstr>停課不停學 </vt:lpstr>
      <vt:lpstr>一、簡介線上學習資源 二、教育局建議兩種實施模式介紹  </vt:lpstr>
      <vt:lpstr>簡介線上學習資源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https://learning.cloud.edu.tw/onlinelearning/#content-a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2015-04-09T21:35:33Z</dcterms:created>
  <dcterms:modified xsi:type="dcterms:W3CDTF">2020-04-08T07:20:01Z</dcterms:modified>
</cp:coreProperties>
</file>