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png" ContentType="image/png"/>
  <Default Extension="jpg" ContentType="image/jp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12192000" cy="6858000"/>
  <p:notesSz cx="12192000" cy="6858000"/>
  <p:defaultTextStyle>
    <a:defPPr>
      <a:defRPr kern="0"/>
    </a:def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showMasterSp="0">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568619" y="4998946"/>
            <a:ext cx="1173113" cy="1394191"/>
          </a:xfrm>
          <a:prstGeom prst="rect">
            <a:avLst/>
          </a:prstGeom>
        </p:spPr>
      </p:pic>
      <p:pic>
        <p:nvPicPr>
          <p:cNvPr id="17" name="bg object 17"/>
          <p:cNvPicPr/>
          <p:nvPr/>
        </p:nvPicPr>
        <p:blipFill>
          <a:blip r:embed="rId3" cstate="print"/>
          <a:stretch>
            <a:fillRect/>
          </a:stretch>
        </p:blipFill>
        <p:spPr>
          <a:xfrm>
            <a:off x="8610600" y="365759"/>
            <a:ext cx="3265932" cy="548639"/>
          </a:xfrm>
          <a:prstGeom prst="rect">
            <a:avLst/>
          </a:prstGeom>
        </p:spPr>
      </p:pic>
      <p:sp>
        <p:nvSpPr>
          <p:cNvPr id="2" name="Holder 2"/>
          <p:cNvSpPr>
            <a:spLocks noGrp="1"/>
          </p:cNvSpPr>
          <p:nvPr>
            <p:ph type="ctrTitle"/>
          </p:nvPr>
        </p:nvSpPr>
        <p:spPr>
          <a:xfrm>
            <a:off x="1815464" y="2476957"/>
            <a:ext cx="8561070" cy="757555"/>
          </a:xfrm>
          <a:prstGeom prst="rect">
            <a:avLst/>
          </a:prstGeom>
        </p:spPr>
        <p:txBody>
          <a:bodyPr wrap="square" lIns="0" tIns="0" rIns="0" bIns="0">
            <a:spAutoFit/>
          </a:bodyPr>
          <a:lstStyle>
            <a:lvl1pPr>
              <a:defRPr sz="3200" b="1" i="0">
                <a:solidFill>
                  <a:srgbClr val="FF6C6C"/>
                </a:solidFill>
                <a:latin typeface="Microsoft YaHei"/>
                <a:cs typeface="Microsoft YaHei"/>
              </a:defRPr>
            </a:lvl1pPr>
          </a:lstStyle>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400" b="1" i="0">
                <a:solidFill>
                  <a:srgbClr val="396692"/>
                </a:solidFill>
                <a:latin typeface="微軟正黑體"/>
                <a:cs typeface="微軟正黑體"/>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FF6C6C"/>
                </a:solidFill>
                <a:latin typeface="Microsoft YaHei"/>
                <a:cs typeface="Microsoft YaHei"/>
              </a:defRPr>
            </a:lvl1pPr>
          </a:lstStyle>
          <a:p/>
        </p:txBody>
      </p:sp>
      <p:sp>
        <p:nvSpPr>
          <p:cNvPr id="3" name="Holder 3"/>
          <p:cNvSpPr>
            <a:spLocks noGrp="1"/>
          </p:cNvSpPr>
          <p:nvPr>
            <p:ph type="body" idx="1"/>
          </p:nvPr>
        </p:nvSpPr>
        <p:spPr/>
        <p:txBody>
          <a:bodyPr lIns="0" tIns="0" rIns="0" bIns="0"/>
          <a:lstStyle>
            <a:lvl1pPr>
              <a:defRPr sz="2400" b="1" i="0">
                <a:solidFill>
                  <a:srgbClr val="396692"/>
                </a:solidFill>
                <a:latin typeface="微軟正黑體"/>
                <a:cs typeface="微軟正黑體"/>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FF6C6C"/>
                </a:solidFill>
                <a:latin typeface="Microsoft YaHei"/>
                <a:cs typeface="Microsoft YaHei"/>
              </a:defRPr>
            </a:lvl1pPr>
          </a:lstStyle>
          <a:p/>
        </p:txBody>
      </p:sp>
      <p:sp>
        <p:nvSpPr>
          <p:cNvPr id="3" name="Holder 3"/>
          <p:cNvSpPr>
            <a:spLocks noGrp="1"/>
          </p:cNvSpPr>
          <p:nvPr>
            <p:ph idx="2" sz="half"/>
          </p:nvPr>
        </p:nvSpPr>
        <p:spPr>
          <a:xfrm>
            <a:off x="609600" y="1577340"/>
            <a:ext cx="5303520" cy="4526280"/>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6278880" y="1577340"/>
            <a:ext cx="5303520" cy="4526280"/>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FF6C6C"/>
                </a:solidFill>
                <a:latin typeface="Microsoft YaHei"/>
                <a:cs typeface="Microsoft YaHei"/>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8"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95300" y="4925567"/>
            <a:ext cx="1333500" cy="1481327"/>
          </a:xfrm>
          <a:prstGeom prst="rect">
            <a:avLst/>
          </a:prstGeom>
        </p:spPr>
      </p:pic>
      <p:pic>
        <p:nvPicPr>
          <p:cNvPr id="17" name="bg object 17"/>
          <p:cNvPicPr/>
          <p:nvPr/>
        </p:nvPicPr>
        <p:blipFill>
          <a:blip r:embed="rId8" cstate="print"/>
          <a:stretch>
            <a:fillRect/>
          </a:stretch>
        </p:blipFill>
        <p:spPr>
          <a:xfrm>
            <a:off x="8610600" y="365759"/>
            <a:ext cx="3265932" cy="548639"/>
          </a:xfrm>
          <a:prstGeom prst="rect">
            <a:avLst/>
          </a:prstGeom>
        </p:spPr>
      </p:pic>
      <p:sp>
        <p:nvSpPr>
          <p:cNvPr id="2" name="Holder 2"/>
          <p:cNvSpPr>
            <a:spLocks noGrp="1"/>
          </p:cNvSpPr>
          <p:nvPr>
            <p:ph type="title"/>
          </p:nvPr>
        </p:nvSpPr>
        <p:spPr>
          <a:xfrm>
            <a:off x="916939" y="942594"/>
            <a:ext cx="6304915" cy="513715"/>
          </a:xfrm>
          <a:prstGeom prst="rect">
            <a:avLst/>
          </a:prstGeom>
        </p:spPr>
        <p:txBody>
          <a:bodyPr wrap="square" lIns="0" tIns="0" rIns="0" bIns="0">
            <a:spAutoFit/>
          </a:bodyPr>
          <a:lstStyle>
            <a:lvl1pPr>
              <a:defRPr sz="3200" b="1" i="0">
                <a:solidFill>
                  <a:srgbClr val="FF6C6C"/>
                </a:solidFill>
                <a:latin typeface="Microsoft YaHei"/>
                <a:cs typeface="Microsoft YaHei"/>
              </a:defRPr>
            </a:lvl1pPr>
          </a:lstStyle>
          <a:p/>
        </p:txBody>
      </p:sp>
      <p:sp>
        <p:nvSpPr>
          <p:cNvPr id="3" name="Holder 3"/>
          <p:cNvSpPr>
            <a:spLocks noGrp="1"/>
          </p:cNvSpPr>
          <p:nvPr>
            <p:ph type="body" idx="1"/>
          </p:nvPr>
        </p:nvSpPr>
        <p:spPr>
          <a:xfrm>
            <a:off x="2229357" y="1983485"/>
            <a:ext cx="8933180" cy="2668904"/>
          </a:xfrm>
          <a:prstGeom prst="rect">
            <a:avLst/>
          </a:prstGeom>
        </p:spPr>
        <p:txBody>
          <a:bodyPr wrap="square" lIns="0" tIns="0" rIns="0" bIns="0">
            <a:spAutoFit/>
          </a:bodyPr>
          <a:lstStyle>
            <a:lvl1pPr>
              <a:defRPr sz="2400" b="1" i="0">
                <a:solidFill>
                  <a:srgbClr val="396692"/>
                </a:solidFill>
                <a:latin typeface="微軟正黑體"/>
                <a:cs typeface="微軟正黑體"/>
              </a:defRPr>
            </a:lvl1pPr>
          </a:lstStyle>
          <a:p/>
        </p:txBody>
      </p:sp>
      <p:sp>
        <p:nvSpPr>
          <p:cNvPr id="4" name="Holder 4"/>
          <p:cNvSpPr>
            <a:spLocks noGrp="1"/>
          </p:cNvSpPr>
          <p:nvPr>
            <p:ph type="ftr" idx="5" sz="quarter"/>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10.jp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7.jpg"/><Relationship Id="rId6"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p:spPr>
        <p:txBody>
          <a:bodyPr wrap="square" lIns="0" tIns="12700" rIns="0" bIns="0" rtlCol="0" vert="horz">
            <a:spAutoFit/>
          </a:bodyPr>
          <a:lstStyle/>
          <a:p>
            <a:pPr marL="12700">
              <a:lnSpc>
                <a:spcPct val="100000"/>
              </a:lnSpc>
              <a:spcBef>
                <a:spcPts val="100"/>
              </a:spcBef>
            </a:pPr>
            <a:r>
              <a:rPr dirty="0" sz="4800" spc="-15">
                <a:solidFill>
                  <a:srgbClr val="000000"/>
                </a:solidFill>
              </a:rPr>
              <a:t>網路上遇到不當內容該怎麼辦？</a:t>
            </a:r>
            <a:endParaRPr sz="4800"/>
          </a:p>
        </p:txBody>
      </p:sp>
      <p:sp>
        <p:nvSpPr>
          <p:cNvPr id="3" name="object 3" descr=""/>
          <p:cNvSpPr/>
          <p:nvPr/>
        </p:nvSpPr>
        <p:spPr>
          <a:xfrm>
            <a:off x="355091" y="3473196"/>
            <a:ext cx="11482070" cy="114300"/>
          </a:xfrm>
          <a:custGeom>
            <a:avLst/>
            <a:gdLst/>
            <a:ahLst/>
            <a:cxnLst/>
            <a:rect l="l" t="t" r="r" b="b"/>
            <a:pathLst>
              <a:path w="11482070" h="114300">
                <a:moveTo>
                  <a:pt x="11481816" y="0"/>
                </a:moveTo>
                <a:lnTo>
                  <a:pt x="0" y="0"/>
                </a:lnTo>
                <a:lnTo>
                  <a:pt x="0" y="114300"/>
                </a:lnTo>
                <a:lnTo>
                  <a:pt x="11481816" y="114300"/>
                </a:lnTo>
                <a:lnTo>
                  <a:pt x="11481816" y="0"/>
                </a:lnTo>
                <a:close/>
              </a:path>
            </a:pathLst>
          </a:custGeom>
          <a:solidFill>
            <a:srgbClr val="5B9BD4"/>
          </a:solidFill>
        </p:spPr>
        <p:txBody>
          <a:bodyPr wrap="square" lIns="0" tIns="0" rIns="0" bIns="0" rtlCol="0"/>
          <a:lstStyle/>
          <a:p/>
        </p:txBody>
      </p:sp>
      <p:sp>
        <p:nvSpPr>
          <p:cNvPr id="4" name="object 4" descr=""/>
          <p:cNvSpPr txBox="1"/>
          <p:nvPr/>
        </p:nvSpPr>
        <p:spPr>
          <a:xfrm>
            <a:off x="3935729" y="3725417"/>
            <a:ext cx="4320540" cy="513715"/>
          </a:xfrm>
          <a:prstGeom prst="rect">
            <a:avLst/>
          </a:prstGeom>
        </p:spPr>
        <p:txBody>
          <a:bodyPr wrap="square" lIns="0" tIns="12700" rIns="0" bIns="0" rtlCol="0" vert="horz">
            <a:spAutoFit/>
          </a:bodyPr>
          <a:lstStyle/>
          <a:p>
            <a:pPr marL="12700">
              <a:lnSpc>
                <a:spcPct val="100000"/>
              </a:lnSpc>
              <a:spcBef>
                <a:spcPts val="100"/>
              </a:spcBef>
            </a:pPr>
            <a:r>
              <a:rPr dirty="0" sz="3200" spc="-10" b="1">
                <a:latin typeface="Microsoft YaHei"/>
                <a:cs typeface="Microsoft YaHei"/>
              </a:rPr>
              <a:t>iWIN</a:t>
            </a:r>
            <a:r>
              <a:rPr dirty="0" sz="3200" spc="-15" b="1">
                <a:latin typeface="Microsoft YaHei"/>
                <a:cs typeface="Microsoft YaHei"/>
              </a:rPr>
              <a:t>網路內容防護機構</a:t>
            </a:r>
            <a:endParaRPr sz="3200">
              <a:latin typeface="Microsoft YaHei"/>
              <a:cs typeface="Microsoft YaHe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
          <p:cNvSpPr/>
          <p:nvPr/>
        </p:nvSpPr>
        <p:spPr>
          <a:xfrm>
            <a:off x="838200" y="1575816"/>
            <a:ext cx="10515600" cy="114300"/>
          </a:xfrm>
          <a:custGeom>
            <a:avLst/>
            <a:gdLst/>
            <a:ahLst/>
            <a:cxnLst/>
            <a:rect l="l" t="t" r="r" b="b"/>
            <a:pathLst>
              <a:path w="10515600" h="114300">
                <a:moveTo>
                  <a:pt x="10515600" y="0"/>
                </a:moveTo>
                <a:lnTo>
                  <a:pt x="0" y="0"/>
                </a:lnTo>
                <a:lnTo>
                  <a:pt x="0" y="114300"/>
                </a:lnTo>
                <a:lnTo>
                  <a:pt x="10515600" y="114300"/>
                </a:lnTo>
                <a:lnTo>
                  <a:pt x="10515600" y="0"/>
                </a:lnTo>
                <a:close/>
              </a:path>
            </a:pathLst>
          </a:custGeom>
          <a:solidFill>
            <a:srgbClr val="5B9BD4"/>
          </a:solidFill>
        </p:spPr>
        <p:txBody>
          <a:bodyPr wrap="square" lIns="0" tIns="0" rIns="0" bIns="0" rtlCol="0"/>
          <a:lstStyle/>
          <a:p/>
        </p:txBody>
      </p:sp>
      <p:sp>
        <p:nvSpPr>
          <p:cNvPr id="3" name="object 3" descr=""/>
          <p:cNvSpPr/>
          <p:nvPr/>
        </p:nvSpPr>
        <p:spPr>
          <a:xfrm>
            <a:off x="1828800" y="2526792"/>
            <a:ext cx="9525000" cy="3778250"/>
          </a:xfrm>
          <a:custGeom>
            <a:avLst/>
            <a:gdLst/>
            <a:ahLst/>
            <a:cxnLst/>
            <a:rect l="l" t="t" r="r" b="b"/>
            <a:pathLst>
              <a:path w="9525000" h="3778250">
                <a:moveTo>
                  <a:pt x="0" y="629666"/>
                </a:moveTo>
                <a:lnTo>
                  <a:pt x="1727" y="582676"/>
                </a:lnTo>
                <a:lnTo>
                  <a:pt x="6827" y="536625"/>
                </a:lnTo>
                <a:lnTo>
                  <a:pt x="15179" y="491632"/>
                </a:lnTo>
                <a:lnTo>
                  <a:pt x="26661" y="447820"/>
                </a:lnTo>
                <a:lnTo>
                  <a:pt x="41151" y="405311"/>
                </a:lnTo>
                <a:lnTo>
                  <a:pt x="58527" y="364227"/>
                </a:lnTo>
                <a:lnTo>
                  <a:pt x="78667" y="324689"/>
                </a:lnTo>
                <a:lnTo>
                  <a:pt x="101450" y="286819"/>
                </a:lnTo>
                <a:lnTo>
                  <a:pt x="126753" y="250738"/>
                </a:lnTo>
                <a:lnTo>
                  <a:pt x="154456" y="216570"/>
                </a:lnTo>
                <a:lnTo>
                  <a:pt x="184435" y="184435"/>
                </a:lnTo>
                <a:lnTo>
                  <a:pt x="216570" y="154456"/>
                </a:lnTo>
                <a:lnTo>
                  <a:pt x="250738" y="126753"/>
                </a:lnTo>
                <a:lnTo>
                  <a:pt x="286819" y="101450"/>
                </a:lnTo>
                <a:lnTo>
                  <a:pt x="324689" y="78667"/>
                </a:lnTo>
                <a:lnTo>
                  <a:pt x="364227" y="58527"/>
                </a:lnTo>
                <a:lnTo>
                  <a:pt x="405311" y="41151"/>
                </a:lnTo>
                <a:lnTo>
                  <a:pt x="447820" y="26661"/>
                </a:lnTo>
                <a:lnTo>
                  <a:pt x="491632" y="15179"/>
                </a:lnTo>
                <a:lnTo>
                  <a:pt x="536625" y="6827"/>
                </a:lnTo>
                <a:lnTo>
                  <a:pt x="582676" y="1727"/>
                </a:lnTo>
                <a:lnTo>
                  <a:pt x="629666" y="0"/>
                </a:lnTo>
                <a:lnTo>
                  <a:pt x="8895334" y="0"/>
                </a:lnTo>
                <a:lnTo>
                  <a:pt x="8942323" y="1727"/>
                </a:lnTo>
                <a:lnTo>
                  <a:pt x="8988374" y="6827"/>
                </a:lnTo>
                <a:lnTo>
                  <a:pt x="9033367" y="15179"/>
                </a:lnTo>
                <a:lnTo>
                  <a:pt x="9077179" y="26661"/>
                </a:lnTo>
                <a:lnTo>
                  <a:pt x="9119688" y="41151"/>
                </a:lnTo>
                <a:lnTo>
                  <a:pt x="9160772" y="58527"/>
                </a:lnTo>
                <a:lnTo>
                  <a:pt x="9200310" y="78667"/>
                </a:lnTo>
                <a:lnTo>
                  <a:pt x="9238180" y="101450"/>
                </a:lnTo>
                <a:lnTo>
                  <a:pt x="9274261" y="126753"/>
                </a:lnTo>
                <a:lnTo>
                  <a:pt x="9308429" y="154456"/>
                </a:lnTo>
                <a:lnTo>
                  <a:pt x="9340564" y="184435"/>
                </a:lnTo>
                <a:lnTo>
                  <a:pt x="9370543" y="216570"/>
                </a:lnTo>
                <a:lnTo>
                  <a:pt x="9398246" y="250738"/>
                </a:lnTo>
                <a:lnTo>
                  <a:pt x="9423549" y="286819"/>
                </a:lnTo>
                <a:lnTo>
                  <a:pt x="9446332" y="324689"/>
                </a:lnTo>
                <a:lnTo>
                  <a:pt x="9466472" y="364227"/>
                </a:lnTo>
                <a:lnTo>
                  <a:pt x="9483848" y="405311"/>
                </a:lnTo>
                <a:lnTo>
                  <a:pt x="9498338" y="447820"/>
                </a:lnTo>
                <a:lnTo>
                  <a:pt x="9509820" y="491632"/>
                </a:lnTo>
                <a:lnTo>
                  <a:pt x="9518172" y="536625"/>
                </a:lnTo>
                <a:lnTo>
                  <a:pt x="9523272" y="582676"/>
                </a:lnTo>
                <a:lnTo>
                  <a:pt x="9525000" y="629666"/>
                </a:lnTo>
                <a:lnTo>
                  <a:pt x="9525000" y="3148317"/>
                </a:lnTo>
                <a:lnTo>
                  <a:pt x="9523272" y="3195311"/>
                </a:lnTo>
                <a:lnTo>
                  <a:pt x="9518172" y="3241367"/>
                </a:lnTo>
                <a:lnTo>
                  <a:pt x="9509820" y="3286363"/>
                </a:lnTo>
                <a:lnTo>
                  <a:pt x="9498338" y="3330177"/>
                </a:lnTo>
                <a:lnTo>
                  <a:pt x="9483848" y="3372688"/>
                </a:lnTo>
                <a:lnTo>
                  <a:pt x="9466472" y="3413774"/>
                </a:lnTo>
                <a:lnTo>
                  <a:pt x="9446332" y="3453314"/>
                </a:lnTo>
                <a:lnTo>
                  <a:pt x="9423549" y="3491184"/>
                </a:lnTo>
                <a:lnTo>
                  <a:pt x="9398246" y="3527265"/>
                </a:lnTo>
                <a:lnTo>
                  <a:pt x="9370543" y="3561433"/>
                </a:lnTo>
                <a:lnTo>
                  <a:pt x="9340564" y="3593568"/>
                </a:lnTo>
                <a:lnTo>
                  <a:pt x="9308429" y="3623547"/>
                </a:lnTo>
                <a:lnTo>
                  <a:pt x="9274261" y="3651248"/>
                </a:lnTo>
                <a:lnTo>
                  <a:pt x="9238180" y="3676551"/>
                </a:lnTo>
                <a:lnTo>
                  <a:pt x="9200310" y="3699333"/>
                </a:lnTo>
                <a:lnTo>
                  <a:pt x="9160772" y="3719472"/>
                </a:lnTo>
                <a:lnTo>
                  <a:pt x="9119688" y="3736847"/>
                </a:lnTo>
                <a:lnTo>
                  <a:pt x="9077179" y="3751336"/>
                </a:lnTo>
                <a:lnTo>
                  <a:pt x="9033367" y="3762817"/>
                </a:lnTo>
                <a:lnTo>
                  <a:pt x="8988374" y="3771168"/>
                </a:lnTo>
                <a:lnTo>
                  <a:pt x="8942323" y="3776268"/>
                </a:lnTo>
                <a:lnTo>
                  <a:pt x="8895334" y="3777996"/>
                </a:lnTo>
                <a:lnTo>
                  <a:pt x="629666" y="3777996"/>
                </a:lnTo>
                <a:lnTo>
                  <a:pt x="582676" y="3776268"/>
                </a:lnTo>
                <a:lnTo>
                  <a:pt x="536625" y="3771168"/>
                </a:lnTo>
                <a:lnTo>
                  <a:pt x="491632" y="3762817"/>
                </a:lnTo>
                <a:lnTo>
                  <a:pt x="447820" y="3751336"/>
                </a:lnTo>
                <a:lnTo>
                  <a:pt x="405311" y="3736847"/>
                </a:lnTo>
                <a:lnTo>
                  <a:pt x="364227" y="3719472"/>
                </a:lnTo>
                <a:lnTo>
                  <a:pt x="324689" y="3699333"/>
                </a:lnTo>
                <a:lnTo>
                  <a:pt x="286819" y="3676551"/>
                </a:lnTo>
                <a:lnTo>
                  <a:pt x="250738" y="3651248"/>
                </a:lnTo>
                <a:lnTo>
                  <a:pt x="216570" y="3623547"/>
                </a:lnTo>
                <a:lnTo>
                  <a:pt x="184435" y="3593568"/>
                </a:lnTo>
                <a:lnTo>
                  <a:pt x="154456" y="3561433"/>
                </a:lnTo>
                <a:lnTo>
                  <a:pt x="126753" y="3527265"/>
                </a:lnTo>
                <a:lnTo>
                  <a:pt x="101450" y="3491184"/>
                </a:lnTo>
                <a:lnTo>
                  <a:pt x="78667" y="3453314"/>
                </a:lnTo>
                <a:lnTo>
                  <a:pt x="58527" y="3413774"/>
                </a:lnTo>
                <a:lnTo>
                  <a:pt x="41151" y="3372688"/>
                </a:lnTo>
                <a:lnTo>
                  <a:pt x="26661" y="3330177"/>
                </a:lnTo>
                <a:lnTo>
                  <a:pt x="15179" y="3286363"/>
                </a:lnTo>
                <a:lnTo>
                  <a:pt x="6827" y="3241367"/>
                </a:lnTo>
                <a:lnTo>
                  <a:pt x="1727" y="3195311"/>
                </a:lnTo>
                <a:lnTo>
                  <a:pt x="0" y="3148317"/>
                </a:lnTo>
                <a:lnTo>
                  <a:pt x="0" y="629666"/>
                </a:lnTo>
                <a:close/>
              </a:path>
            </a:pathLst>
          </a:custGeom>
          <a:ln w="12192">
            <a:solidFill>
              <a:srgbClr val="396692"/>
            </a:solidFill>
          </a:ln>
        </p:spPr>
        <p:txBody>
          <a:bodyPr wrap="square" lIns="0" tIns="0" rIns="0" bIns="0" rtlCol="0"/>
          <a:lstStyle/>
          <a:p/>
        </p:txBody>
      </p:sp>
      <p:sp>
        <p:nvSpPr>
          <p:cNvPr id="4" name="object 4" descr=""/>
          <p:cNvSpPr txBox="1"/>
          <p:nvPr/>
        </p:nvSpPr>
        <p:spPr>
          <a:xfrm>
            <a:off x="2301620" y="1889836"/>
            <a:ext cx="8916670" cy="4341495"/>
          </a:xfrm>
          <a:prstGeom prst="rect">
            <a:avLst/>
          </a:prstGeom>
        </p:spPr>
        <p:txBody>
          <a:bodyPr wrap="square" lIns="0" tIns="12700" rIns="0" bIns="0" rtlCol="0" vert="horz">
            <a:spAutoFit/>
          </a:bodyPr>
          <a:lstStyle/>
          <a:p>
            <a:pPr algn="ctr" marL="223520">
              <a:lnSpc>
                <a:spcPct val="100000"/>
              </a:lnSpc>
              <a:spcBef>
                <a:spcPts val="100"/>
              </a:spcBef>
            </a:pPr>
            <a:r>
              <a:rPr dirty="0" sz="2400" spc="50" b="1">
                <a:solidFill>
                  <a:srgbClr val="396692"/>
                </a:solidFill>
                <a:latin typeface="微軟正黑體"/>
                <a:cs typeface="微軟正黑體"/>
              </a:rPr>
              <a:t>兒少性剝削防制條例第</a:t>
            </a:r>
            <a:r>
              <a:rPr dirty="0" sz="2400" spc="-10" b="1">
                <a:solidFill>
                  <a:srgbClr val="396692"/>
                </a:solidFill>
                <a:latin typeface="微軟正黑體"/>
                <a:cs typeface="微軟正黑體"/>
              </a:rPr>
              <a:t>39</a:t>
            </a:r>
            <a:r>
              <a:rPr dirty="0" sz="2400" spc="-50" b="1">
                <a:solidFill>
                  <a:srgbClr val="396692"/>
                </a:solidFill>
                <a:latin typeface="微軟正黑體"/>
                <a:cs typeface="微軟正黑體"/>
              </a:rPr>
              <a:t>條</a:t>
            </a:r>
            <a:endParaRPr sz="2400">
              <a:latin typeface="微軟正黑體"/>
              <a:cs typeface="微軟正黑體"/>
            </a:endParaRPr>
          </a:p>
          <a:p>
            <a:pPr marL="12700" marR="300990" indent="-3175">
              <a:lnSpc>
                <a:spcPct val="100000"/>
              </a:lnSpc>
              <a:spcBef>
                <a:spcPts val="3495"/>
              </a:spcBef>
              <a:buClr>
                <a:srgbClr val="000000"/>
              </a:buClr>
              <a:buSzPct val="95000"/>
              <a:buFont typeface=""/>
              <a:buAutoNum type="arabicPeriod"/>
              <a:tabLst>
                <a:tab pos="217170" algn="l"/>
              </a:tabLst>
            </a:pPr>
            <a:r>
              <a:rPr dirty="0" sz="2000" spc="-10" b="1">
                <a:solidFill>
                  <a:srgbClr val="FF7B80"/>
                </a:solidFill>
                <a:latin typeface="微軟正黑體"/>
                <a:cs typeface="微軟正黑體"/>
              </a:rPr>
              <a:t>	</a:t>
            </a:r>
            <a:r>
              <a:rPr dirty="0" sz="2000" spc="-10" b="1">
                <a:solidFill>
                  <a:srgbClr val="FF7B80"/>
                </a:solidFill>
                <a:latin typeface="微軟正黑體"/>
                <a:cs typeface="微軟正黑體"/>
              </a:rPr>
              <a:t>無正當理由持有兒童或少年之性影像</a:t>
            </a:r>
            <a:r>
              <a:rPr dirty="0" sz="2000" spc="-10">
                <a:latin typeface="微軟正黑體"/>
                <a:cs typeface="微軟正黑體"/>
              </a:rPr>
              <a:t>，處</a:t>
            </a:r>
            <a:r>
              <a:rPr dirty="0" sz="2000" spc="-5" b="1">
                <a:solidFill>
                  <a:srgbClr val="FF7B80"/>
                </a:solidFill>
                <a:latin typeface="微軟正黑體"/>
                <a:cs typeface="微軟正黑體"/>
              </a:rPr>
              <a:t>一年以下</a:t>
            </a:r>
            <a:r>
              <a:rPr dirty="0" sz="2000" spc="-20">
                <a:latin typeface="微軟正黑體"/>
                <a:cs typeface="微軟正黑體"/>
              </a:rPr>
              <a:t>有期徒刑、拘役或科或併科新臺幣三萬元以上三十萬元以下罰金。</a:t>
            </a:r>
            <a:endParaRPr sz="2000">
              <a:latin typeface="微軟正黑體"/>
              <a:cs typeface="微軟正黑體"/>
            </a:endParaRPr>
          </a:p>
          <a:p>
            <a:pPr algn="just" marL="12700" marR="254635" indent="-2540">
              <a:lnSpc>
                <a:spcPct val="100000"/>
              </a:lnSpc>
              <a:spcBef>
                <a:spcPts val="1200"/>
              </a:spcBef>
              <a:buSzPct val="95000"/>
              <a:buAutoNum type="arabicPeriod"/>
              <a:tabLst>
                <a:tab pos="217804" algn="l"/>
              </a:tabLst>
            </a:pPr>
            <a:r>
              <a:rPr dirty="0" sz="2000" spc="-20">
                <a:latin typeface="微軟正黑體"/>
                <a:cs typeface="微軟正黑體"/>
              </a:rPr>
              <a:t>	</a:t>
            </a:r>
            <a:r>
              <a:rPr dirty="0" sz="2000" spc="-20">
                <a:latin typeface="微軟正黑體"/>
                <a:cs typeface="微軟正黑體"/>
              </a:rPr>
              <a:t>無正當理由持有兒童或少年與性相關而客觀上足以引起性慾或羞恥之圖畫、語音或其他物品，第一次被查獲者，處新臺幣一萬元以上十萬元以下罰鍰，並得令其接受二小時以上十小時以下之輔導教育，其附著物、圖畫及物品不問屬</a:t>
            </a:r>
            <a:r>
              <a:rPr dirty="0" sz="2000" spc="-15">
                <a:latin typeface="微軟正黑體"/>
                <a:cs typeface="微軟正黑體"/>
              </a:rPr>
              <a:t>於持有人與否，沒入之。</a:t>
            </a:r>
            <a:endParaRPr sz="2000">
              <a:latin typeface="微軟正黑體"/>
              <a:cs typeface="微軟正黑體"/>
            </a:endParaRPr>
          </a:p>
          <a:p>
            <a:pPr marL="12700" marR="5080" indent="-2540">
              <a:lnSpc>
                <a:spcPct val="100000"/>
              </a:lnSpc>
              <a:spcBef>
                <a:spcPts val="1205"/>
              </a:spcBef>
              <a:buSzPct val="95000"/>
              <a:buAutoNum type="arabicPeriod"/>
              <a:tabLst>
                <a:tab pos="217804" algn="l"/>
              </a:tabLst>
            </a:pPr>
            <a:r>
              <a:rPr dirty="0" sz="2000" spc="-20">
                <a:latin typeface="微軟正黑體"/>
                <a:cs typeface="微軟正黑體"/>
              </a:rPr>
              <a:t>	</a:t>
            </a:r>
            <a:r>
              <a:rPr dirty="0" sz="2000" spc="-20">
                <a:latin typeface="微軟正黑體"/>
                <a:cs typeface="微軟正黑體"/>
              </a:rPr>
              <a:t>無正當理由持有兒童或少年與性相關而客觀上足以引起性慾或羞恥之圖畫、</a:t>
            </a:r>
            <a:r>
              <a:rPr dirty="0" sz="2000" spc="500">
                <a:latin typeface="微軟正黑體"/>
                <a:cs typeface="微軟正黑體"/>
              </a:rPr>
              <a:t> </a:t>
            </a:r>
            <a:r>
              <a:rPr dirty="0" sz="2000" spc="-20">
                <a:latin typeface="微軟正黑體"/>
                <a:cs typeface="微軟正黑體"/>
              </a:rPr>
              <a:t>語音或其他物品第二次以上被查獲者，處新臺幣二萬元以上二十萬元以下罰金。</a:t>
            </a:r>
            <a:endParaRPr sz="2000">
              <a:latin typeface="微軟正黑體"/>
              <a:cs typeface="微軟正黑體"/>
            </a:endParaRPr>
          </a:p>
          <a:p>
            <a:pPr marL="12700" marR="301625" indent="-2540">
              <a:lnSpc>
                <a:spcPct val="100000"/>
              </a:lnSpc>
              <a:spcBef>
                <a:spcPts val="1200"/>
              </a:spcBef>
              <a:buSzPct val="95000"/>
              <a:buAutoNum type="arabicPeriod"/>
              <a:tabLst>
                <a:tab pos="217804" algn="l"/>
              </a:tabLst>
            </a:pPr>
            <a:r>
              <a:rPr dirty="0" sz="2000" spc="-20">
                <a:latin typeface="微軟正黑體"/>
                <a:cs typeface="微軟正黑體"/>
              </a:rPr>
              <a:t>	</a:t>
            </a:r>
            <a:r>
              <a:rPr dirty="0" sz="2000" spc="-20">
                <a:latin typeface="微軟正黑體"/>
                <a:cs typeface="微軟正黑體"/>
              </a:rPr>
              <a:t>查獲之第一項及第三項之附著物、圖畫及物品，不問屬於犯罪行為人與否，</a:t>
            </a:r>
            <a:r>
              <a:rPr dirty="0" sz="2000" spc="-15">
                <a:latin typeface="微軟正黑體"/>
                <a:cs typeface="微軟正黑體"/>
              </a:rPr>
              <a:t>沒收之。</a:t>
            </a:r>
            <a:endParaRPr sz="2000">
              <a:latin typeface="微軟正黑體"/>
              <a:cs typeface="微軟正黑體"/>
            </a:endParaRPr>
          </a:p>
        </p:txBody>
      </p:sp>
      <p:sp>
        <p:nvSpPr>
          <p:cNvPr id="5" name="object 5"/>
          <p:cNvSpPr txBox="1">
            <a:spLocks noGrp="1"/>
          </p:cNvSpPr>
          <p:nvPr>
            <p:ph type="title"/>
          </p:nvPr>
        </p:nvSpPr>
        <p:spPr>
          <a:prstGeom prst="rect"/>
        </p:spPr>
        <p:txBody>
          <a:bodyPr wrap="square" lIns="0" tIns="13335" rIns="0" bIns="0" rtlCol="0" vert="horz">
            <a:spAutoFit/>
          </a:bodyPr>
          <a:lstStyle/>
          <a:p>
            <a:pPr marL="12700">
              <a:lnSpc>
                <a:spcPct val="100000"/>
              </a:lnSpc>
              <a:spcBef>
                <a:spcPts val="105"/>
              </a:spcBef>
            </a:pPr>
            <a:r>
              <a:rPr dirty="0" spc="-5">
                <a:solidFill>
                  <a:srgbClr val="404040"/>
                </a:solidFill>
              </a:rPr>
              <a:t>性私密影像</a:t>
            </a:r>
            <a:r>
              <a:rPr dirty="0" spc="-20"/>
              <a:t>常見法條-保護兒少專用</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
          <p:cNvSpPr/>
          <p:nvPr/>
        </p:nvSpPr>
        <p:spPr>
          <a:xfrm>
            <a:off x="838200" y="1575816"/>
            <a:ext cx="10515600" cy="114300"/>
          </a:xfrm>
          <a:custGeom>
            <a:avLst/>
            <a:gdLst/>
            <a:ahLst/>
            <a:cxnLst/>
            <a:rect l="l" t="t" r="r" b="b"/>
            <a:pathLst>
              <a:path w="10515600" h="114300">
                <a:moveTo>
                  <a:pt x="10515600" y="0"/>
                </a:moveTo>
                <a:lnTo>
                  <a:pt x="0" y="0"/>
                </a:lnTo>
                <a:lnTo>
                  <a:pt x="0" y="114300"/>
                </a:lnTo>
                <a:lnTo>
                  <a:pt x="10515600" y="114300"/>
                </a:lnTo>
                <a:lnTo>
                  <a:pt x="10515600" y="0"/>
                </a:lnTo>
                <a:close/>
              </a:path>
            </a:pathLst>
          </a:custGeom>
          <a:solidFill>
            <a:srgbClr val="5B9BD4"/>
          </a:solidFill>
        </p:spPr>
        <p:txBody>
          <a:bodyPr wrap="square" lIns="0" tIns="0" rIns="0" bIns="0" rtlCol="0"/>
          <a:lstStyle/>
          <a:p/>
        </p:txBody>
      </p:sp>
      <p:grpSp>
        <p:nvGrpSpPr>
          <p:cNvPr id="3" name="object 3" descr=""/>
          <p:cNvGrpSpPr/>
          <p:nvPr/>
        </p:nvGrpSpPr>
        <p:grpSpPr>
          <a:xfrm>
            <a:off x="1748027" y="2505455"/>
            <a:ext cx="9611995" cy="2783205"/>
            <a:chOff x="1748027" y="2505455"/>
            <a:chExt cx="9611995" cy="2783205"/>
          </a:xfrm>
        </p:grpSpPr>
        <p:sp>
          <p:nvSpPr>
            <p:cNvPr id="4" name="object 4" descr=""/>
            <p:cNvSpPr/>
            <p:nvPr/>
          </p:nvSpPr>
          <p:spPr>
            <a:xfrm>
              <a:off x="1754123" y="2511551"/>
              <a:ext cx="9599930" cy="2771140"/>
            </a:xfrm>
            <a:custGeom>
              <a:avLst/>
              <a:gdLst/>
              <a:ahLst/>
              <a:cxnLst/>
              <a:rect l="l" t="t" r="r" b="b"/>
              <a:pathLst>
                <a:path w="9599930" h="2771140">
                  <a:moveTo>
                    <a:pt x="9137904" y="0"/>
                  </a:moveTo>
                  <a:lnTo>
                    <a:pt x="461771" y="0"/>
                  </a:lnTo>
                  <a:lnTo>
                    <a:pt x="414560" y="2384"/>
                  </a:lnTo>
                  <a:lnTo>
                    <a:pt x="368712" y="9382"/>
                  </a:lnTo>
                  <a:lnTo>
                    <a:pt x="324460" y="20761"/>
                  </a:lnTo>
                  <a:lnTo>
                    <a:pt x="282035" y="36290"/>
                  </a:lnTo>
                  <a:lnTo>
                    <a:pt x="241670" y="55736"/>
                  </a:lnTo>
                  <a:lnTo>
                    <a:pt x="203596" y="78866"/>
                  </a:lnTo>
                  <a:lnTo>
                    <a:pt x="168047" y="105450"/>
                  </a:lnTo>
                  <a:lnTo>
                    <a:pt x="135254" y="135254"/>
                  </a:lnTo>
                  <a:lnTo>
                    <a:pt x="105450" y="168047"/>
                  </a:lnTo>
                  <a:lnTo>
                    <a:pt x="78866" y="203596"/>
                  </a:lnTo>
                  <a:lnTo>
                    <a:pt x="55736" y="241670"/>
                  </a:lnTo>
                  <a:lnTo>
                    <a:pt x="36290" y="282035"/>
                  </a:lnTo>
                  <a:lnTo>
                    <a:pt x="20761" y="324460"/>
                  </a:lnTo>
                  <a:lnTo>
                    <a:pt x="9382" y="368712"/>
                  </a:lnTo>
                  <a:lnTo>
                    <a:pt x="2384" y="414560"/>
                  </a:lnTo>
                  <a:lnTo>
                    <a:pt x="0" y="461772"/>
                  </a:lnTo>
                  <a:lnTo>
                    <a:pt x="0" y="2308860"/>
                  </a:lnTo>
                  <a:lnTo>
                    <a:pt x="2384" y="2356071"/>
                  </a:lnTo>
                  <a:lnTo>
                    <a:pt x="9382" y="2401919"/>
                  </a:lnTo>
                  <a:lnTo>
                    <a:pt x="20761" y="2446171"/>
                  </a:lnTo>
                  <a:lnTo>
                    <a:pt x="36290" y="2488596"/>
                  </a:lnTo>
                  <a:lnTo>
                    <a:pt x="55736" y="2528961"/>
                  </a:lnTo>
                  <a:lnTo>
                    <a:pt x="78867" y="2567035"/>
                  </a:lnTo>
                  <a:lnTo>
                    <a:pt x="105450" y="2602584"/>
                  </a:lnTo>
                  <a:lnTo>
                    <a:pt x="135255" y="2635377"/>
                  </a:lnTo>
                  <a:lnTo>
                    <a:pt x="168047" y="2665181"/>
                  </a:lnTo>
                  <a:lnTo>
                    <a:pt x="203596" y="2691765"/>
                  </a:lnTo>
                  <a:lnTo>
                    <a:pt x="241670" y="2714895"/>
                  </a:lnTo>
                  <a:lnTo>
                    <a:pt x="282035" y="2734341"/>
                  </a:lnTo>
                  <a:lnTo>
                    <a:pt x="324460" y="2749870"/>
                  </a:lnTo>
                  <a:lnTo>
                    <a:pt x="368712" y="2761249"/>
                  </a:lnTo>
                  <a:lnTo>
                    <a:pt x="414560" y="2768247"/>
                  </a:lnTo>
                  <a:lnTo>
                    <a:pt x="461771" y="2770632"/>
                  </a:lnTo>
                  <a:lnTo>
                    <a:pt x="9137904" y="2770632"/>
                  </a:lnTo>
                  <a:lnTo>
                    <a:pt x="9185115" y="2768247"/>
                  </a:lnTo>
                  <a:lnTo>
                    <a:pt x="9230963" y="2761249"/>
                  </a:lnTo>
                  <a:lnTo>
                    <a:pt x="9275215" y="2749870"/>
                  </a:lnTo>
                  <a:lnTo>
                    <a:pt x="9317640" y="2734341"/>
                  </a:lnTo>
                  <a:lnTo>
                    <a:pt x="9358005" y="2714895"/>
                  </a:lnTo>
                  <a:lnTo>
                    <a:pt x="9396079" y="2691765"/>
                  </a:lnTo>
                  <a:lnTo>
                    <a:pt x="9431628" y="2665181"/>
                  </a:lnTo>
                  <a:lnTo>
                    <a:pt x="9464421" y="2635377"/>
                  </a:lnTo>
                  <a:lnTo>
                    <a:pt x="9494225" y="2602584"/>
                  </a:lnTo>
                  <a:lnTo>
                    <a:pt x="9520809" y="2567035"/>
                  </a:lnTo>
                  <a:lnTo>
                    <a:pt x="9543939" y="2528961"/>
                  </a:lnTo>
                  <a:lnTo>
                    <a:pt x="9563385" y="2488596"/>
                  </a:lnTo>
                  <a:lnTo>
                    <a:pt x="9578914" y="2446171"/>
                  </a:lnTo>
                  <a:lnTo>
                    <a:pt x="9590293" y="2401919"/>
                  </a:lnTo>
                  <a:lnTo>
                    <a:pt x="9597291" y="2356071"/>
                  </a:lnTo>
                  <a:lnTo>
                    <a:pt x="9599676" y="2308860"/>
                  </a:lnTo>
                  <a:lnTo>
                    <a:pt x="9599676" y="461772"/>
                  </a:lnTo>
                  <a:lnTo>
                    <a:pt x="9597291" y="414560"/>
                  </a:lnTo>
                  <a:lnTo>
                    <a:pt x="9590293" y="368712"/>
                  </a:lnTo>
                  <a:lnTo>
                    <a:pt x="9578914" y="324460"/>
                  </a:lnTo>
                  <a:lnTo>
                    <a:pt x="9563385" y="282035"/>
                  </a:lnTo>
                  <a:lnTo>
                    <a:pt x="9543939" y="241670"/>
                  </a:lnTo>
                  <a:lnTo>
                    <a:pt x="9520808" y="203596"/>
                  </a:lnTo>
                  <a:lnTo>
                    <a:pt x="9494225" y="168047"/>
                  </a:lnTo>
                  <a:lnTo>
                    <a:pt x="9464420" y="135254"/>
                  </a:lnTo>
                  <a:lnTo>
                    <a:pt x="9431628" y="105450"/>
                  </a:lnTo>
                  <a:lnTo>
                    <a:pt x="9396079" y="78866"/>
                  </a:lnTo>
                  <a:lnTo>
                    <a:pt x="9358005" y="55736"/>
                  </a:lnTo>
                  <a:lnTo>
                    <a:pt x="9317640" y="36290"/>
                  </a:lnTo>
                  <a:lnTo>
                    <a:pt x="9275215" y="20761"/>
                  </a:lnTo>
                  <a:lnTo>
                    <a:pt x="9230963" y="9382"/>
                  </a:lnTo>
                  <a:lnTo>
                    <a:pt x="9185115" y="2384"/>
                  </a:lnTo>
                  <a:lnTo>
                    <a:pt x="9137904" y="0"/>
                  </a:lnTo>
                  <a:close/>
                </a:path>
              </a:pathLst>
            </a:custGeom>
            <a:solidFill>
              <a:srgbClr val="FFFFFF"/>
            </a:solidFill>
          </p:spPr>
          <p:txBody>
            <a:bodyPr wrap="square" lIns="0" tIns="0" rIns="0" bIns="0" rtlCol="0"/>
            <a:lstStyle/>
            <a:p/>
          </p:txBody>
        </p:sp>
        <p:sp>
          <p:nvSpPr>
            <p:cNvPr id="5" name="object 5" descr=""/>
            <p:cNvSpPr/>
            <p:nvPr/>
          </p:nvSpPr>
          <p:spPr>
            <a:xfrm>
              <a:off x="1754123" y="2511551"/>
              <a:ext cx="9599930" cy="2771140"/>
            </a:xfrm>
            <a:custGeom>
              <a:avLst/>
              <a:gdLst/>
              <a:ahLst/>
              <a:cxnLst/>
              <a:rect l="l" t="t" r="r" b="b"/>
              <a:pathLst>
                <a:path w="9599930" h="2771140">
                  <a:moveTo>
                    <a:pt x="0" y="461772"/>
                  </a:moveTo>
                  <a:lnTo>
                    <a:pt x="2384" y="414560"/>
                  </a:lnTo>
                  <a:lnTo>
                    <a:pt x="9382" y="368712"/>
                  </a:lnTo>
                  <a:lnTo>
                    <a:pt x="20761" y="324460"/>
                  </a:lnTo>
                  <a:lnTo>
                    <a:pt x="36290" y="282035"/>
                  </a:lnTo>
                  <a:lnTo>
                    <a:pt x="55736" y="241670"/>
                  </a:lnTo>
                  <a:lnTo>
                    <a:pt x="78866" y="203596"/>
                  </a:lnTo>
                  <a:lnTo>
                    <a:pt x="105450" y="168047"/>
                  </a:lnTo>
                  <a:lnTo>
                    <a:pt x="135254" y="135254"/>
                  </a:lnTo>
                  <a:lnTo>
                    <a:pt x="168047" y="105450"/>
                  </a:lnTo>
                  <a:lnTo>
                    <a:pt x="203596" y="78866"/>
                  </a:lnTo>
                  <a:lnTo>
                    <a:pt x="241670" y="55736"/>
                  </a:lnTo>
                  <a:lnTo>
                    <a:pt x="282035" y="36290"/>
                  </a:lnTo>
                  <a:lnTo>
                    <a:pt x="324460" y="20761"/>
                  </a:lnTo>
                  <a:lnTo>
                    <a:pt x="368712" y="9382"/>
                  </a:lnTo>
                  <a:lnTo>
                    <a:pt x="414560" y="2384"/>
                  </a:lnTo>
                  <a:lnTo>
                    <a:pt x="461771" y="0"/>
                  </a:lnTo>
                  <a:lnTo>
                    <a:pt x="9137904" y="0"/>
                  </a:lnTo>
                  <a:lnTo>
                    <a:pt x="9185115" y="2384"/>
                  </a:lnTo>
                  <a:lnTo>
                    <a:pt x="9230963" y="9382"/>
                  </a:lnTo>
                  <a:lnTo>
                    <a:pt x="9275215" y="20761"/>
                  </a:lnTo>
                  <a:lnTo>
                    <a:pt x="9317640" y="36290"/>
                  </a:lnTo>
                  <a:lnTo>
                    <a:pt x="9358005" y="55736"/>
                  </a:lnTo>
                  <a:lnTo>
                    <a:pt x="9396079" y="78866"/>
                  </a:lnTo>
                  <a:lnTo>
                    <a:pt x="9431628" y="105450"/>
                  </a:lnTo>
                  <a:lnTo>
                    <a:pt x="9464420" y="135254"/>
                  </a:lnTo>
                  <a:lnTo>
                    <a:pt x="9494225" y="168047"/>
                  </a:lnTo>
                  <a:lnTo>
                    <a:pt x="9520808" y="203596"/>
                  </a:lnTo>
                  <a:lnTo>
                    <a:pt x="9543939" y="241670"/>
                  </a:lnTo>
                  <a:lnTo>
                    <a:pt x="9563385" y="282035"/>
                  </a:lnTo>
                  <a:lnTo>
                    <a:pt x="9578914" y="324460"/>
                  </a:lnTo>
                  <a:lnTo>
                    <a:pt x="9590293" y="368712"/>
                  </a:lnTo>
                  <a:lnTo>
                    <a:pt x="9597291" y="414560"/>
                  </a:lnTo>
                  <a:lnTo>
                    <a:pt x="9599676" y="461772"/>
                  </a:lnTo>
                  <a:lnTo>
                    <a:pt x="9599676" y="2308860"/>
                  </a:lnTo>
                  <a:lnTo>
                    <a:pt x="9597291" y="2356071"/>
                  </a:lnTo>
                  <a:lnTo>
                    <a:pt x="9590293" y="2401919"/>
                  </a:lnTo>
                  <a:lnTo>
                    <a:pt x="9578914" y="2446171"/>
                  </a:lnTo>
                  <a:lnTo>
                    <a:pt x="9563385" y="2488596"/>
                  </a:lnTo>
                  <a:lnTo>
                    <a:pt x="9543939" y="2528961"/>
                  </a:lnTo>
                  <a:lnTo>
                    <a:pt x="9520809" y="2567035"/>
                  </a:lnTo>
                  <a:lnTo>
                    <a:pt x="9494225" y="2602584"/>
                  </a:lnTo>
                  <a:lnTo>
                    <a:pt x="9464421" y="2635377"/>
                  </a:lnTo>
                  <a:lnTo>
                    <a:pt x="9431628" y="2665181"/>
                  </a:lnTo>
                  <a:lnTo>
                    <a:pt x="9396079" y="2691765"/>
                  </a:lnTo>
                  <a:lnTo>
                    <a:pt x="9358005" y="2714895"/>
                  </a:lnTo>
                  <a:lnTo>
                    <a:pt x="9317640" y="2734341"/>
                  </a:lnTo>
                  <a:lnTo>
                    <a:pt x="9275215" y="2749870"/>
                  </a:lnTo>
                  <a:lnTo>
                    <a:pt x="9230963" y="2761249"/>
                  </a:lnTo>
                  <a:lnTo>
                    <a:pt x="9185115" y="2768247"/>
                  </a:lnTo>
                  <a:lnTo>
                    <a:pt x="9137904" y="2770632"/>
                  </a:lnTo>
                  <a:lnTo>
                    <a:pt x="461771" y="2770632"/>
                  </a:lnTo>
                  <a:lnTo>
                    <a:pt x="414560" y="2768247"/>
                  </a:lnTo>
                  <a:lnTo>
                    <a:pt x="368712" y="2761249"/>
                  </a:lnTo>
                  <a:lnTo>
                    <a:pt x="324460" y="2749870"/>
                  </a:lnTo>
                  <a:lnTo>
                    <a:pt x="282035" y="2734341"/>
                  </a:lnTo>
                  <a:lnTo>
                    <a:pt x="241670" y="2714895"/>
                  </a:lnTo>
                  <a:lnTo>
                    <a:pt x="203596" y="2691765"/>
                  </a:lnTo>
                  <a:lnTo>
                    <a:pt x="168047" y="2665181"/>
                  </a:lnTo>
                  <a:lnTo>
                    <a:pt x="135255" y="2635377"/>
                  </a:lnTo>
                  <a:lnTo>
                    <a:pt x="105450" y="2602584"/>
                  </a:lnTo>
                  <a:lnTo>
                    <a:pt x="78867" y="2567035"/>
                  </a:lnTo>
                  <a:lnTo>
                    <a:pt x="55736" y="2528961"/>
                  </a:lnTo>
                  <a:lnTo>
                    <a:pt x="36290" y="2488596"/>
                  </a:lnTo>
                  <a:lnTo>
                    <a:pt x="20761" y="2446171"/>
                  </a:lnTo>
                  <a:lnTo>
                    <a:pt x="9382" y="2401919"/>
                  </a:lnTo>
                  <a:lnTo>
                    <a:pt x="2384" y="2356071"/>
                  </a:lnTo>
                  <a:lnTo>
                    <a:pt x="0" y="2308860"/>
                  </a:lnTo>
                  <a:lnTo>
                    <a:pt x="0" y="461772"/>
                  </a:lnTo>
                  <a:close/>
                </a:path>
              </a:pathLst>
            </a:custGeom>
            <a:ln w="12192">
              <a:solidFill>
                <a:srgbClr val="396692"/>
              </a:solidFill>
            </a:ln>
          </p:spPr>
          <p:txBody>
            <a:bodyPr wrap="square" lIns="0" tIns="0" rIns="0" bIns="0" rtlCol="0"/>
            <a:lstStyle/>
            <a:p/>
          </p:txBody>
        </p:sp>
      </p:grpSp>
      <p:sp>
        <p:nvSpPr>
          <p:cNvPr id="6" name="object 6" descr=""/>
          <p:cNvSpPr txBox="1">
            <a:spLocks noGrp="1"/>
          </p:cNvSpPr>
          <p:nvPr>
            <p:ph type="body" idx="1"/>
          </p:nvPr>
        </p:nvSpPr>
        <p:spPr>
          <a:prstGeom prst="rect"/>
        </p:spPr>
        <p:txBody>
          <a:bodyPr wrap="square" lIns="0" tIns="12700" rIns="0" bIns="0" rtlCol="0" vert="horz">
            <a:spAutoFit/>
          </a:bodyPr>
          <a:lstStyle/>
          <a:p>
            <a:pPr marL="1970405">
              <a:lnSpc>
                <a:spcPct val="100000"/>
              </a:lnSpc>
              <a:spcBef>
                <a:spcPts val="100"/>
              </a:spcBef>
            </a:pPr>
            <a:r>
              <a:rPr dirty="0" spc="50"/>
              <a:t>兒少性剝削防制條例第</a:t>
            </a:r>
            <a:r>
              <a:rPr dirty="0" spc="-10"/>
              <a:t>40</a:t>
            </a:r>
            <a:r>
              <a:rPr dirty="0" spc="-50"/>
              <a:t>條</a:t>
            </a:r>
          </a:p>
          <a:p>
            <a:pPr marL="12700" marR="5080" indent="268605">
              <a:lnSpc>
                <a:spcPct val="100000"/>
              </a:lnSpc>
              <a:spcBef>
                <a:spcPts val="2330"/>
              </a:spcBef>
              <a:buAutoNum type="arabicPeriod"/>
              <a:tabLst>
                <a:tab pos="281305" algn="l"/>
              </a:tabLst>
            </a:pPr>
            <a:r>
              <a:rPr dirty="0" sz="2000" spc="-15" b="0">
                <a:solidFill>
                  <a:srgbClr val="000000"/>
                </a:solidFill>
                <a:latin typeface="微軟正黑體"/>
                <a:cs typeface="微軟正黑體"/>
              </a:rPr>
              <a:t>以宣傳品、出版品、廣播、電視、電信、網際網路或其他方法，</a:t>
            </a:r>
            <a:r>
              <a:rPr dirty="0" sz="2000" spc="-25">
                <a:solidFill>
                  <a:srgbClr val="FF7B80"/>
                </a:solidFill>
              </a:rPr>
              <a:t>散布、傳送、</a:t>
            </a:r>
            <a:r>
              <a:rPr dirty="0" sz="2000" spc="-20">
                <a:solidFill>
                  <a:srgbClr val="FF7B80"/>
                </a:solidFill>
              </a:rPr>
              <a:t>刊登或張貼足以引誘、媒介、暗示或其他使兒童或少年有遭受第二條第一項第</a:t>
            </a:r>
            <a:r>
              <a:rPr dirty="0" sz="2000" spc="500">
                <a:solidFill>
                  <a:srgbClr val="FF7B80"/>
                </a:solidFill>
              </a:rPr>
              <a:t> </a:t>
            </a:r>
            <a:r>
              <a:rPr dirty="0" sz="2000" spc="-5">
                <a:solidFill>
                  <a:srgbClr val="FF7B80"/>
                </a:solidFill>
              </a:rPr>
              <a:t>一款至第三款之虞之訊息</a:t>
            </a:r>
            <a:r>
              <a:rPr dirty="0" sz="2000" spc="-5" b="0">
                <a:solidFill>
                  <a:srgbClr val="000000"/>
                </a:solidFill>
                <a:latin typeface="微軟正黑體"/>
                <a:cs typeface="微軟正黑體"/>
              </a:rPr>
              <a:t>者，處</a:t>
            </a:r>
            <a:r>
              <a:rPr dirty="0" sz="2000" spc="-5">
                <a:solidFill>
                  <a:srgbClr val="FF7B80"/>
                </a:solidFill>
              </a:rPr>
              <a:t>三年以下</a:t>
            </a:r>
            <a:r>
              <a:rPr dirty="0" sz="2000" spc="-20" b="0">
                <a:solidFill>
                  <a:srgbClr val="000000"/>
                </a:solidFill>
                <a:latin typeface="微軟正黑體"/>
                <a:cs typeface="微軟正黑體"/>
              </a:rPr>
              <a:t>有期徒刑，得併科新臺幣一百萬元以下</a:t>
            </a:r>
            <a:r>
              <a:rPr dirty="0" sz="2000" spc="-25" b="0">
                <a:solidFill>
                  <a:srgbClr val="000000"/>
                </a:solidFill>
                <a:latin typeface="微軟正黑體"/>
                <a:cs typeface="微軟正黑體"/>
              </a:rPr>
              <a:t>罰金。</a:t>
            </a:r>
            <a:endParaRPr sz="2000">
              <a:latin typeface="微軟正黑體"/>
              <a:cs typeface="微軟正黑體"/>
            </a:endParaRPr>
          </a:p>
          <a:p>
            <a:pPr marL="12700" marR="255904" indent="268605">
              <a:lnSpc>
                <a:spcPct val="100000"/>
              </a:lnSpc>
              <a:spcBef>
                <a:spcPts val="1205"/>
              </a:spcBef>
              <a:buAutoNum type="arabicPeriod"/>
              <a:tabLst>
                <a:tab pos="281305" algn="l"/>
              </a:tabLst>
            </a:pPr>
            <a:r>
              <a:rPr dirty="0" sz="2000" spc="-20" b="0">
                <a:solidFill>
                  <a:srgbClr val="000000"/>
                </a:solidFill>
                <a:latin typeface="微軟正黑體"/>
                <a:cs typeface="微軟正黑體"/>
              </a:rPr>
              <a:t>意圖營利而犯前項之罪者，處五年以下有期徒刑，得併科新臺幣一百萬元以</a:t>
            </a:r>
            <a:r>
              <a:rPr dirty="0" sz="2000" spc="-15" b="0">
                <a:solidFill>
                  <a:srgbClr val="000000"/>
                </a:solidFill>
                <a:latin typeface="微軟正黑體"/>
                <a:cs typeface="微軟正黑體"/>
              </a:rPr>
              <a:t>下罰金。</a:t>
            </a:r>
            <a:endParaRPr sz="2000">
              <a:latin typeface="微軟正黑體"/>
              <a:cs typeface="微軟正黑體"/>
            </a:endParaRPr>
          </a:p>
        </p:txBody>
      </p:sp>
      <p:sp>
        <p:nvSpPr>
          <p:cNvPr id="7" name="object 7"/>
          <p:cNvSpPr txBox="1">
            <a:spLocks noGrp="1"/>
          </p:cNvSpPr>
          <p:nvPr>
            <p:ph type="title"/>
          </p:nvPr>
        </p:nvSpPr>
        <p:spPr>
          <a:prstGeom prst="rect"/>
        </p:spPr>
        <p:txBody>
          <a:bodyPr wrap="square" lIns="0" tIns="13335" rIns="0" bIns="0" rtlCol="0" vert="horz">
            <a:spAutoFit/>
          </a:bodyPr>
          <a:lstStyle/>
          <a:p>
            <a:pPr marL="12700">
              <a:lnSpc>
                <a:spcPct val="100000"/>
              </a:lnSpc>
              <a:spcBef>
                <a:spcPts val="105"/>
              </a:spcBef>
            </a:pPr>
            <a:r>
              <a:rPr dirty="0" spc="-5">
                <a:solidFill>
                  <a:srgbClr val="404040"/>
                </a:solidFill>
              </a:rPr>
              <a:t>性私密影像</a:t>
            </a:r>
            <a:r>
              <a:rPr dirty="0" spc="-20"/>
              <a:t>常見法條-保護兒少專用</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
          <p:cNvPicPr/>
          <p:nvPr/>
        </p:nvPicPr>
        <p:blipFill>
          <a:blip r:embed="rId2" cstate="print"/>
          <a:stretch>
            <a:fillRect/>
          </a:stretch>
        </p:blipFill>
        <p:spPr>
          <a:xfrm>
            <a:off x="8610600" y="365759"/>
            <a:ext cx="3265932" cy="548639"/>
          </a:xfrm>
          <a:prstGeom prst="rect">
            <a:avLst/>
          </a:prstGeom>
        </p:spPr>
      </p:pic>
      <p:pic>
        <p:nvPicPr>
          <p:cNvPr id="3" name="object 3" descr=""/>
          <p:cNvPicPr/>
          <p:nvPr/>
        </p:nvPicPr>
        <p:blipFill>
          <a:blip r:embed="rId3" cstate="print"/>
          <a:stretch>
            <a:fillRect/>
          </a:stretch>
        </p:blipFill>
        <p:spPr>
          <a:xfrm>
            <a:off x="495300" y="4925567"/>
            <a:ext cx="1333500" cy="1481327"/>
          </a:xfrm>
          <a:prstGeom prst="rect">
            <a:avLst/>
          </a:prstGeom>
        </p:spPr>
      </p:pic>
      <p:sp>
        <p:nvSpPr>
          <p:cNvPr id="4" name="object 4" descr=""/>
          <p:cNvSpPr/>
          <p:nvPr/>
        </p:nvSpPr>
        <p:spPr>
          <a:xfrm>
            <a:off x="838200" y="1575816"/>
            <a:ext cx="10515600" cy="114300"/>
          </a:xfrm>
          <a:custGeom>
            <a:avLst/>
            <a:gdLst/>
            <a:ahLst/>
            <a:cxnLst/>
            <a:rect l="l" t="t" r="r" b="b"/>
            <a:pathLst>
              <a:path w="10515600" h="114300">
                <a:moveTo>
                  <a:pt x="10515600" y="0"/>
                </a:moveTo>
                <a:lnTo>
                  <a:pt x="0" y="0"/>
                </a:lnTo>
                <a:lnTo>
                  <a:pt x="0" y="114300"/>
                </a:lnTo>
                <a:lnTo>
                  <a:pt x="10515600" y="114300"/>
                </a:lnTo>
                <a:lnTo>
                  <a:pt x="10515600" y="0"/>
                </a:lnTo>
                <a:close/>
              </a:path>
            </a:pathLst>
          </a:custGeom>
          <a:solidFill>
            <a:srgbClr val="5B9BD4"/>
          </a:solidFill>
        </p:spPr>
        <p:txBody>
          <a:bodyPr wrap="square" lIns="0" tIns="0" rIns="0" bIns="0" rtlCol="0"/>
          <a:lstStyle/>
          <a:p/>
        </p:txBody>
      </p:sp>
      <p:grpSp>
        <p:nvGrpSpPr>
          <p:cNvPr id="5" name="object 5" descr=""/>
          <p:cNvGrpSpPr/>
          <p:nvPr/>
        </p:nvGrpSpPr>
        <p:grpSpPr>
          <a:xfrm>
            <a:off x="838200" y="2346960"/>
            <a:ext cx="10850880" cy="2499360"/>
            <a:chOff x="838200" y="2346960"/>
            <a:chExt cx="10850880" cy="2499360"/>
          </a:xfrm>
        </p:grpSpPr>
        <p:pic>
          <p:nvPicPr>
            <p:cNvPr id="6" name="object 6" descr=""/>
            <p:cNvPicPr/>
            <p:nvPr/>
          </p:nvPicPr>
          <p:blipFill>
            <a:blip r:embed="rId4" cstate="print"/>
            <a:stretch>
              <a:fillRect/>
            </a:stretch>
          </p:blipFill>
          <p:spPr>
            <a:xfrm>
              <a:off x="8519514" y="2395728"/>
              <a:ext cx="3169565" cy="2450592"/>
            </a:xfrm>
            <a:prstGeom prst="rect">
              <a:avLst/>
            </a:prstGeom>
          </p:spPr>
        </p:pic>
        <p:sp>
          <p:nvSpPr>
            <p:cNvPr id="7" name="object 7" descr=""/>
            <p:cNvSpPr/>
            <p:nvPr/>
          </p:nvSpPr>
          <p:spPr>
            <a:xfrm>
              <a:off x="838200" y="2350008"/>
              <a:ext cx="10850880" cy="0"/>
            </a:xfrm>
            <a:custGeom>
              <a:avLst/>
              <a:gdLst/>
              <a:ahLst/>
              <a:cxnLst/>
              <a:rect l="l" t="t" r="r" b="b"/>
              <a:pathLst>
                <a:path w="10850880" h="0">
                  <a:moveTo>
                    <a:pt x="0" y="0"/>
                  </a:moveTo>
                  <a:lnTo>
                    <a:pt x="10850626" y="0"/>
                  </a:lnTo>
                </a:path>
              </a:pathLst>
            </a:custGeom>
            <a:ln w="6096">
              <a:solidFill>
                <a:srgbClr val="7E7E7E"/>
              </a:solidFill>
            </a:ln>
          </p:spPr>
          <p:txBody>
            <a:bodyPr wrap="square" lIns="0" tIns="0" rIns="0" bIns="0" rtlCol="0"/>
            <a:lstStyle/>
            <a:p/>
          </p:txBody>
        </p:sp>
      </p:grpSp>
      <p:sp>
        <p:nvSpPr>
          <p:cNvPr id="8" name="object 8" descr=""/>
          <p:cNvSpPr/>
          <p:nvPr/>
        </p:nvSpPr>
        <p:spPr>
          <a:xfrm>
            <a:off x="1929383" y="5984747"/>
            <a:ext cx="9697085" cy="0"/>
          </a:xfrm>
          <a:custGeom>
            <a:avLst/>
            <a:gdLst/>
            <a:ahLst/>
            <a:cxnLst/>
            <a:rect l="l" t="t" r="r" b="b"/>
            <a:pathLst>
              <a:path w="9697085" h="0">
                <a:moveTo>
                  <a:pt x="0" y="0"/>
                </a:moveTo>
                <a:lnTo>
                  <a:pt x="9697085" y="0"/>
                </a:lnTo>
              </a:path>
            </a:pathLst>
          </a:custGeom>
          <a:ln w="6096">
            <a:solidFill>
              <a:srgbClr val="7E7E7E"/>
            </a:solidFill>
          </a:ln>
        </p:spPr>
        <p:txBody>
          <a:bodyPr wrap="square" lIns="0" tIns="0" rIns="0" bIns="0" rtlCol="0"/>
          <a:lstStyle/>
          <a:p/>
        </p:txBody>
      </p:sp>
      <p:pic>
        <p:nvPicPr>
          <p:cNvPr id="9" name="object 9" descr=""/>
          <p:cNvPicPr/>
          <p:nvPr/>
        </p:nvPicPr>
        <p:blipFill>
          <a:blip r:embed="rId5" cstate="print"/>
          <a:stretch>
            <a:fillRect/>
          </a:stretch>
        </p:blipFill>
        <p:spPr>
          <a:xfrm>
            <a:off x="2339339" y="3703320"/>
            <a:ext cx="2119122" cy="902969"/>
          </a:xfrm>
          <a:prstGeom prst="rect">
            <a:avLst/>
          </a:prstGeom>
        </p:spPr>
      </p:pic>
      <p:sp>
        <p:nvSpPr>
          <p:cNvPr id="10" name="object 10" descr=""/>
          <p:cNvSpPr txBox="1"/>
          <p:nvPr/>
        </p:nvSpPr>
        <p:spPr>
          <a:xfrm>
            <a:off x="2776473" y="3952113"/>
            <a:ext cx="1245870" cy="391160"/>
          </a:xfrm>
          <a:prstGeom prst="rect">
            <a:avLst/>
          </a:prstGeom>
        </p:spPr>
        <p:txBody>
          <a:bodyPr wrap="square" lIns="0" tIns="12700" rIns="0" bIns="0" rtlCol="0" vert="horz">
            <a:spAutoFit/>
          </a:bodyPr>
          <a:lstStyle/>
          <a:p>
            <a:pPr marL="12700">
              <a:lnSpc>
                <a:spcPct val="100000"/>
              </a:lnSpc>
              <a:spcBef>
                <a:spcPts val="100"/>
              </a:spcBef>
            </a:pPr>
            <a:r>
              <a:rPr dirty="0" sz="2400" spc="-15" b="1">
                <a:solidFill>
                  <a:srgbClr val="FFFFFF"/>
                </a:solidFill>
                <a:latin typeface="微軟正黑體"/>
                <a:cs typeface="微軟正黑體"/>
              </a:rPr>
              <a:t>保存證據</a:t>
            </a:r>
            <a:endParaRPr sz="2400">
              <a:latin typeface="微軟正黑體"/>
              <a:cs typeface="微軟正黑體"/>
            </a:endParaRPr>
          </a:p>
        </p:txBody>
      </p:sp>
      <p:pic>
        <p:nvPicPr>
          <p:cNvPr id="11" name="object 11" descr=""/>
          <p:cNvPicPr/>
          <p:nvPr/>
        </p:nvPicPr>
        <p:blipFill>
          <a:blip r:embed="rId6" cstate="print"/>
          <a:stretch>
            <a:fillRect/>
          </a:stretch>
        </p:blipFill>
        <p:spPr>
          <a:xfrm>
            <a:off x="2339339" y="2650223"/>
            <a:ext cx="2119122" cy="901458"/>
          </a:xfrm>
          <a:prstGeom prst="rect">
            <a:avLst/>
          </a:prstGeom>
        </p:spPr>
      </p:pic>
      <p:sp>
        <p:nvSpPr>
          <p:cNvPr id="12" name="object 12" descr=""/>
          <p:cNvSpPr txBox="1"/>
          <p:nvPr/>
        </p:nvSpPr>
        <p:spPr>
          <a:xfrm>
            <a:off x="2928873" y="2897581"/>
            <a:ext cx="941069" cy="391795"/>
          </a:xfrm>
          <a:prstGeom prst="rect">
            <a:avLst/>
          </a:prstGeom>
        </p:spPr>
        <p:txBody>
          <a:bodyPr wrap="square" lIns="0" tIns="12700" rIns="0" bIns="0" rtlCol="0" vert="horz">
            <a:spAutoFit/>
          </a:bodyPr>
          <a:lstStyle/>
          <a:p>
            <a:pPr marL="12700">
              <a:lnSpc>
                <a:spcPct val="100000"/>
              </a:lnSpc>
              <a:spcBef>
                <a:spcPts val="100"/>
              </a:spcBef>
            </a:pPr>
            <a:r>
              <a:rPr dirty="0" sz="2400" spc="-20" b="1">
                <a:solidFill>
                  <a:srgbClr val="FFFFFF"/>
                </a:solidFill>
                <a:latin typeface="微軟正黑體"/>
                <a:cs typeface="微軟正黑體"/>
              </a:rPr>
              <a:t>不刪除</a:t>
            </a:r>
            <a:endParaRPr sz="2400">
              <a:latin typeface="微軟正黑體"/>
              <a:cs typeface="微軟正黑體"/>
            </a:endParaRPr>
          </a:p>
        </p:txBody>
      </p:sp>
      <p:pic>
        <p:nvPicPr>
          <p:cNvPr id="13" name="object 13" descr=""/>
          <p:cNvPicPr/>
          <p:nvPr/>
        </p:nvPicPr>
        <p:blipFill>
          <a:blip r:embed="rId6" cstate="print"/>
          <a:stretch>
            <a:fillRect/>
          </a:stretch>
        </p:blipFill>
        <p:spPr>
          <a:xfrm>
            <a:off x="2339339" y="4757928"/>
            <a:ext cx="2119122" cy="901458"/>
          </a:xfrm>
          <a:prstGeom prst="rect">
            <a:avLst/>
          </a:prstGeom>
        </p:spPr>
      </p:pic>
      <p:sp>
        <p:nvSpPr>
          <p:cNvPr id="14" name="object 14" descr=""/>
          <p:cNvSpPr txBox="1"/>
          <p:nvPr/>
        </p:nvSpPr>
        <p:spPr>
          <a:xfrm>
            <a:off x="2776473" y="5006085"/>
            <a:ext cx="1245870" cy="391160"/>
          </a:xfrm>
          <a:prstGeom prst="rect">
            <a:avLst/>
          </a:prstGeom>
        </p:spPr>
        <p:txBody>
          <a:bodyPr wrap="square" lIns="0" tIns="12700" rIns="0" bIns="0" rtlCol="0" vert="horz">
            <a:spAutoFit/>
          </a:bodyPr>
          <a:lstStyle/>
          <a:p>
            <a:pPr marL="12700">
              <a:lnSpc>
                <a:spcPct val="100000"/>
              </a:lnSpc>
              <a:spcBef>
                <a:spcPts val="100"/>
              </a:spcBef>
            </a:pPr>
            <a:r>
              <a:rPr dirty="0" sz="2400" spc="-15" b="1">
                <a:solidFill>
                  <a:srgbClr val="FFFFFF"/>
                </a:solidFill>
                <a:latin typeface="微軟正黑體"/>
                <a:cs typeface="微軟正黑體"/>
              </a:rPr>
              <a:t>尋求協助</a:t>
            </a:r>
            <a:endParaRPr sz="2400">
              <a:latin typeface="微軟正黑體"/>
              <a:cs typeface="微軟正黑體"/>
            </a:endParaRPr>
          </a:p>
        </p:txBody>
      </p:sp>
      <p:pic>
        <p:nvPicPr>
          <p:cNvPr id="15" name="object 15" descr=""/>
          <p:cNvPicPr/>
          <p:nvPr/>
        </p:nvPicPr>
        <p:blipFill>
          <a:blip r:embed="rId7" cstate="print"/>
          <a:stretch>
            <a:fillRect/>
          </a:stretch>
        </p:blipFill>
        <p:spPr>
          <a:xfrm>
            <a:off x="4576571" y="2650223"/>
            <a:ext cx="4508754" cy="901458"/>
          </a:xfrm>
          <a:prstGeom prst="rect">
            <a:avLst/>
          </a:prstGeom>
        </p:spPr>
      </p:pic>
      <p:sp>
        <p:nvSpPr>
          <p:cNvPr id="16" name="object 16" descr=""/>
          <p:cNvSpPr txBox="1"/>
          <p:nvPr/>
        </p:nvSpPr>
        <p:spPr>
          <a:xfrm>
            <a:off x="4703190" y="2809494"/>
            <a:ext cx="4369435" cy="574675"/>
          </a:xfrm>
          <a:prstGeom prst="rect">
            <a:avLst/>
          </a:prstGeom>
        </p:spPr>
        <p:txBody>
          <a:bodyPr wrap="square" lIns="0" tIns="12700" rIns="0" bIns="0" rtlCol="0" vert="horz">
            <a:spAutoFit/>
          </a:bodyPr>
          <a:lstStyle/>
          <a:p>
            <a:pPr marL="12700">
              <a:lnSpc>
                <a:spcPct val="100000"/>
              </a:lnSpc>
              <a:spcBef>
                <a:spcPts val="100"/>
              </a:spcBef>
            </a:pPr>
            <a:r>
              <a:rPr dirty="0" sz="1800" b="1">
                <a:solidFill>
                  <a:srgbClr val="FFFFFF"/>
                </a:solidFill>
                <a:latin typeface="微軟正黑體"/>
                <a:cs typeface="微軟正黑體"/>
              </a:rPr>
              <a:t>在保留證據之前，。包含網站內容</a:t>
            </a:r>
            <a:r>
              <a:rPr dirty="0" sz="1800" spc="-20" b="1">
                <a:solidFill>
                  <a:srgbClr val="FFFF00"/>
                </a:solidFill>
                <a:latin typeface="微軟正黑體"/>
                <a:cs typeface="微軟正黑體"/>
              </a:rPr>
              <a:t>務必不</a:t>
            </a:r>
            <a:endParaRPr sz="1800">
              <a:latin typeface="微軟正黑體"/>
              <a:cs typeface="微軟正黑體"/>
            </a:endParaRPr>
          </a:p>
          <a:p>
            <a:pPr marL="12700">
              <a:lnSpc>
                <a:spcPct val="100000"/>
              </a:lnSpc>
            </a:pPr>
            <a:r>
              <a:rPr dirty="0" sz="1800" spc="-10" b="1">
                <a:solidFill>
                  <a:srgbClr val="FFFF00"/>
                </a:solidFill>
                <a:latin typeface="微軟正黑體"/>
                <a:cs typeface="微軟正黑體"/>
              </a:rPr>
              <a:t>要刪除任何資訊</a:t>
            </a:r>
            <a:r>
              <a:rPr dirty="0" sz="1800" spc="-15" b="1">
                <a:solidFill>
                  <a:srgbClr val="FFFFFF"/>
                </a:solidFill>
                <a:latin typeface="微軟正黑體"/>
                <a:cs typeface="微軟正黑體"/>
              </a:rPr>
              <a:t>、社群帳號、對話紀錄等。</a:t>
            </a:r>
            <a:endParaRPr sz="1800">
              <a:latin typeface="微軟正黑體"/>
              <a:cs typeface="微軟正黑體"/>
            </a:endParaRPr>
          </a:p>
        </p:txBody>
      </p:sp>
      <p:pic>
        <p:nvPicPr>
          <p:cNvPr id="17" name="object 17" descr=""/>
          <p:cNvPicPr/>
          <p:nvPr/>
        </p:nvPicPr>
        <p:blipFill>
          <a:blip r:embed="rId8" cstate="print"/>
          <a:stretch>
            <a:fillRect/>
          </a:stretch>
        </p:blipFill>
        <p:spPr>
          <a:xfrm>
            <a:off x="4576571" y="3703320"/>
            <a:ext cx="4508754" cy="902969"/>
          </a:xfrm>
          <a:prstGeom prst="rect">
            <a:avLst/>
          </a:prstGeom>
        </p:spPr>
      </p:pic>
      <p:pic>
        <p:nvPicPr>
          <p:cNvPr id="18" name="object 18" descr=""/>
          <p:cNvPicPr/>
          <p:nvPr/>
        </p:nvPicPr>
        <p:blipFill>
          <a:blip r:embed="rId7" cstate="print"/>
          <a:stretch>
            <a:fillRect/>
          </a:stretch>
        </p:blipFill>
        <p:spPr>
          <a:xfrm>
            <a:off x="4576571" y="4757928"/>
            <a:ext cx="4508754" cy="901458"/>
          </a:xfrm>
          <a:prstGeom prst="rect">
            <a:avLst/>
          </a:prstGeom>
        </p:spPr>
      </p:pic>
      <p:sp>
        <p:nvSpPr>
          <p:cNvPr id="19" name="object 19" descr=""/>
          <p:cNvSpPr txBox="1"/>
          <p:nvPr/>
        </p:nvSpPr>
        <p:spPr>
          <a:xfrm>
            <a:off x="4703190" y="3726307"/>
            <a:ext cx="4140835" cy="1903095"/>
          </a:xfrm>
          <a:prstGeom prst="rect">
            <a:avLst/>
          </a:prstGeom>
        </p:spPr>
        <p:txBody>
          <a:bodyPr wrap="square" lIns="0" tIns="12700" rIns="0" bIns="0" rtlCol="0" vert="horz">
            <a:spAutoFit/>
          </a:bodyPr>
          <a:lstStyle/>
          <a:p>
            <a:pPr algn="just" marL="12700" marR="5080">
              <a:lnSpc>
                <a:spcPct val="100000"/>
              </a:lnSpc>
              <a:spcBef>
                <a:spcPts val="100"/>
              </a:spcBef>
            </a:pPr>
            <a:r>
              <a:rPr dirty="0" sz="1800" b="1">
                <a:solidFill>
                  <a:srgbClr val="FFFFFF"/>
                </a:solidFill>
                <a:latin typeface="微軟正黑體"/>
                <a:cs typeface="微軟正黑體"/>
              </a:rPr>
              <a:t>盡所能的</a:t>
            </a:r>
            <a:r>
              <a:rPr dirty="0" sz="1800" b="1">
                <a:solidFill>
                  <a:srgbClr val="FFFF00"/>
                </a:solidFill>
                <a:latin typeface="微軟正黑體"/>
                <a:cs typeface="微軟正黑體"/>
              </a:rPr>
              <a:t>將所有內容截圖、錄影、錄音</a:t>
            </a:r>
            <a:r>
              <a:rPr dirty="0" sz="1800" spc="-50" b="1">
                <a:solidFill>
                  <a:srgbClr val="FFFFFF"/>
                </a:solidFill>
                <a:latin typeface="微軟正黑體"/>
                <a:cs typeface="微軟正黑體"/>
              </a:rPr>
              <a:t>，</a:t>
            </a:r>
            <a:r>
              <a:rPr dirty="0" sz="1800" spc="-15" b="1">
                <a:solidFill>
                  <a:srgbClr val="FFFFFF"/>
                </a:solidFill>
                <a:latin typeface="微軟正黑體"/>
                <a:cs typeface="微軟正黑體"/>
              </a:rPr>
              <a:t>並蒐集、保存所有資訊，如網址、嫌疑人</a:t>
            </a:r>
            <a:r>
              <a:rPr dirty="0" sz="1800" b="1">
                <a:solidFill>
                  <a:srgbClr val="FFFFFF"/>
                </a:solidFill>
                <a:latin typeface="微軟正黑體"/>
                <a:cs typeface="微軟正黑體"/>
              </a:rPr>
              <a:t>之社群</a:t>
            </a:r>
            <a:r>
              <a:rPr dirty="0" sz="1800" spc="-10" b="1">
                <a:solidFill>
                  <a:srgbClr val="FFFFFF"/>
                </a:solidFill>
                <a:latin typeface="微軟正黑體"/>
                <a:cs typeface="微軟正黑體"/>
              </a:rPr>
              <a:t>ID、聯繫方式等。</a:t>
            </a:r>
            <a:endParaRPr sz="1800">
              <a:latin typeface="微軟正黑體"/>
              <a:cs typeface="微軟正黑體"/>
            </a:endParaRPr>
          </a:p>
          <a:p>
            <a:pPr marL="12700">
              <a:lnSpc>
                <a:spcPct val="100000"/>
              </a:lnSpc>
              <a:spcBef>
                <a:spcPts val="1814"/>
              </a:spcBef>
            </a:pPr>
            <a:r>
              <a:rPr dirty="0" sz="1800" spc="-15" b="1">
                <a:solidFill>
                  <a:srgbClr val="FFFFFF"/>
                </a:solidFill>
                <a:latin typeface="微軟正黑體"/>
                <a:cs typeface="微軟正黑體"/>
              </a:rPr>
              <a:t>立即尋求相關單位協助。</a:t>
            </a:r>
            <a:endParaRPr sz="1800">
              <a:latin typeface="微軟正黑體"/>
              <a:cs typeface="微軟正黑體"/>
            </a:endParaRPr>
          </a:p>
          <a:p>
            <a:pPr marL="12700" marR="132715">
              <a:lnSpc>
                <a:spcPct val="100000"/>
              </a:lnSpc>
              <a:spcBef>
                <a:spcPts val="5"/>
              </a:spcBef>
            </a:pPr>
            <a:r>
              <a:rPr dirty="0" sz="1800" b="1">
                <a:solidFill>
                  <a:srgbClr val="FFFF00"/>
                </a:solidFill>
                <a:latin typeface="微軟正黑體"/>
                <a:cs typeface="微軟正黑體"/>
              </a:rPr>
              <a:t>有害兒少身心健康內容請找「</a:t>
            </a:r>
            <a:r>
              <a:rPr dirty="0" sz="1800" spc="-20" b="1">
                <a:solidFill>
                  <a:srgbClr val="FFFF00"/>
                </a:solidFill>
                <a:latin typeface="微軟正黑體"/>
                <a:cs typeface="微軟正黑體"/>
              </a:rPr>
              <a:t>iWIN</a:t>
            </a:r>
            <a:r>
              <a:rPr dirty="0" sz="1800" spc="-25" b="1">
                <a:solidFill>
                  <a:srgbClr val="FFFF00"/>
                </a:solidFill>
                <a:latin typeface="微軟正黑體"/>
                <a:cs typeface="微軟正黑體"/>
              </a:rPr>
              <a:t>」。</a:t>
            </a:r>
            <a:r>
              <a:rPr dirty="0" sz="1800" spc="-5" b="1">
                <a:solidFill>
                  <a:srgbClr val="FFFF00"/>
                </a:solidFill>
                <a:latin typeface="微軟正黑體"/>
                <a:cs typeface="微軟正黑體"/>
              </a:rPr>
              <a:t>性影像請找「性影像處理中心」。</a:t>
            </a:r>
            <a:endParaRPr sz="1800">
              <a:latin typeface="微軟正黑體"/>
              <a:cs typeface="微軟正黑體"/>
            </a:endParaRPr>
          </a:p>
        </p:txBody>
      </p:sp>
      <p:sp>
        <p:nvSpPr>
          <p:cNvPr id="20" name="object 20"/>
          <p:cNvSpPr txBox="1">
            <a:spLocks noGrp="1"/>
          </p:cNvSpPr>
          <p:nvPr>
            <p:ph type="title"/>
          </p:nvPr>
        </p:nvSpPr>
        <p:spPr>
          <a:xfrm>
            <a:off x="916939" y="942594"/>
            <a:ext cx="4906010" cy="513715"/>
          </a:xfrm>
          <a:prstGeom prst="rect"/>
        </p:spPr>
        <p:txBody>
          <a:bodyPr wrap="square" lIns="0" tIns="13335" rIns="0" bIns="0" rtlCol="0" vert="horz">
            <a:spAutoFit/>
          </a:bodyPr>
          <a:lstStyle/>
          <a:p>
            <a:pPr marL="12700">
              <a:lnSpc>
                <a:spcPct val="100000"/>
              </a:lnSpc>
              <a:spcBef>
                <a:spcPts val="105"/>
              </a:spcBef>
            </a:pPr>
            <a:r>
              <a:rPr dirty="0" spc="-5">
                <a:solidFill>
                  <a:srgbClr val="404040"/>
                </a:solidFill>
              </a:rPr>
              <a:t>遭遇網路不當內容</a:t>
            </a:r>
            <a:r>
              <a:rPr dirty="0" spc="-20">
                <a:solidFill>
                  <a:srgbClr val="FF7B80"/>
                </a:solidFill>
              </a:rPr>
              <a:t>處遇原則</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descr=""/>
          <p:cNvPicPr/>
          <p:nvPr/>
        </p:nvPicPr>
        <p:blipFill>
          <a:blip r:embed="rId2" cstate="print"/>
          <a:stretch>
            <a:fillRect/>
          </a:stretch>
        </p:blipFill>
        <p:spPr>
          <a:xfrm>
            <a:off x="516636" y="1941576"/>
            <a:ext cx="11158728" cy="4559808"/>
          </a:xfrm>
          <a:prstGeom prst="rect">
            <a:avLst/>
          </a:prstGeom>
        </p:spPr>
      </p:pic>
      <p:sp>
        <p:nvSpPr>
          <p:cNvPr id="3" name="object 3" descr=""/>
          <p:cNvSpPr/>
          <p:nvPr/>
        </p:nvSpPr>
        <p:spPr>
          <a:xfrm>
            <a:off x="838200" y="1575816"/>
            <a:ext cx="10515600" cy="114300"/>
          </a:xfrm>
          <a:custGeom>
            <a:avLst/>
            <a:gdLst/>
            <a:ahLst/>
            <a:cxnLst/>
            <a:rect l="l" t="t" r="r" b="b"/>
            <a:pathLst>
              <a:path w="10515600" h="114300">
                <a:moveTo>
                  <a:pt x="10515600" y="0"/>
                </a:moveTo>
                <a:lnTo>
                  <a:pt x="0" y="0"/>
                </a:lnTo>
                <a:lnTo>
                  <a:pt x="0" y="114300"/>
                </a:lnTo>
                <a:lnTo>
                  <a:pt x="10515600" y="114300"/>
                </a:lnTo>
                <a:lnTo>
                  <a:pt x="10515600" y="0"/>
                </a:lnTo>
                <a:close/>
              </a:path>
            </a:pathLst>
          </a:custGeom>
          <a:solidFill>
            <a:srgbClr val="5B9BD4"/>
          </a:solidFill>
        </p:spPr>
        <p:txBody>
          <a:bodyPr wrap="square" lIns="0" tIns="0" rIns="0" bIns="0" rtlCol="0"/>
          <a:lstStyle/>
          <a:p/>
        </p:txBody>
      </p:sp>
      <p:sp>
        <p:nvSpPr>
          <p:cNvPr id="4" name="object 4"/>
          <p:cNvSpPr txBox="1">
            <a:spLocks noGrp="1"/>
          </p:cNvSpPr>
          <p:nvPr>
            <p:ph type="title"/>
          </p:nvPr>
        </p:nvSpPr>
        <p:spPr>
          <a:xfrm>
            <a:off x="916939" y="1026998"/>
            <a:ext cx="7483475" cy="452120"/>
          </a:xfrm>
          <a:prstGeom prst="rect"/>
        </p:spPr>
        <p:txBody>
          <a:bodyPr wrap="square" lIns="0" tIns="12065" rIns="0" bIns="0" rtlCol="0" vert="horz">
            <a:spAutoFit/>
          </a:bodyPr>
          <a:lstStyle/>
          <a:p>
            <a:pPr marL="12700">
              <a:lnSpc>
                <a:spcPct val="100000"/>
              </a:lnSpc>
              <a:spcBef>
                <a:spcPts val="95"/>
              </a:spcBef>
            </a:pPr>
            <a:r>
              <a:rPr dirty="0" sz="2800" spc="-40">
                <a:solidFill>
                  <a:srgbClr val="000000"/>
                </a:solidFill>
              </a:rPr>
              <a:t>有害兒少身心之網路內容-可至</a:t>
            </a:r>
            <a:r>
              <a:rPr dirty="0" sz="2800" spc="-10">
                <a:solidFill>
                  <a:srgbClr val="FF7B80"/>
                </a:solidFill>
              </a:rPr>
              <a:t>iWIN</a:t>
            </a:r>
            <a:r>
              <a:rPr dirty="0" sz="2800" spc="-40">
                <a:solidFill>
                  <a:srgbClr val="000000"/>
                </a:solidFill>
              </a:rPr>
              <a:t>申訴或諮詢</a:t>
            </a:r>
            <a:endParaRPr sz="2800"/>
          </a:p>
        </p:txBody>
      </p:sp>
      <p:pic>
        <p:nvPicPr>
          <p:cNvPr id="5" name="object 5" descr=""/>
          <p:cNvPicPr/>
          <p:nvPr/>
        </p:nvPicPr>
        <p:blipFill>
          <a:blip r:embed="rId3" cstate="print"/>
          <a:stretch>
            <a:fillRect/>
          </a:stretch>
        </p:blipFill>
        <p:spPr>
          <a:xfrm>
            <a:off x="9532619" y="4358640"/>
            <a:ext cx="2142744" cy="21427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
          <p:cNvPicPr/>
          <p:nvPr/>
        </p:nvPicPr>
        <p:blipFill>
          <a:blip r:embed="rId2" cstate="print"/>
          <a:stretch>
            <a:fillRect/>
          </a:stretch>
        </p:blipFill>
        <p:spPr>
          <a:xfrm>
            <a:off x="8610600" y="365759"/>
            <a:ext cx="3265932" cy="548639"/>
          </a:xfrm>
          <a:prstGeom prst="rect">
            <a:avLst/>
          </a:prstGeom>
        </p:spPr>
      </p:pic>
      <p:pic>
        <p:nvPicPr>
          <p:cNvPr id="3" name="object 3" descr=""/>
          <p:cNvPicPr/>
          <p:nvPr/>
        </p:nvPicPr>
        <p:blipFill>
          <a:blip r:embed="rId3" cstate="print"/>
          <a:stretch>
            <a:fillRect/>
          </a:stretch>
        </p:blipFill>
        <p:spPr>
          <a:xfrm>
            <a:off x="495300" y="4925567"/>
            <a:ext cx="1333500" cy="1481327"/>
          </a:xfrm>
          <a:prstGeom prst="rect">
            <a:avLst/>
          </a:prstGeom>
        </p:spPr>
      </p:pic>
      <p:sp>
        <p:nvSpPr>
          <p:cNvPr id="4" name="object 4" descr=""/>
          <p:cNvSpPr/>
          <p:nvPr/>
        </p:nvSpPr>
        <p:spPr>
          <a:xfrm>
            <a:off x="838200" y="1575816"/>
            <a:ext cx="10515600" cy="114300"/>
          </a:xfrm>
          <a:custGeom>
            <a:avLst/>
            <a:gdLst/>
            <a:ahLst/>
            <a:cxnLst/>
            <a:rect l="l" t="t" r="r" b="b"/>
            <a:pathLst>
              <a:path w="10515600" h="114300">
                <a:moveTo>
                  <a:pt x="10515600" y="0"/>
                </a:moveTo>
                <a:lnTo>
                  <a:pt x="0" y="0"/>
                </a:lnTo>
                <a:lnTo>
                  <a:pt x="0" y="114300"/>
                </a:lnTo>
                <a:lnTo>
                  <a:pt x="10515600" y="114300"/>
                </a:lnTo>
                <a:lnTo>
                  <a:pt x="10515600" y="0"/>
                </a:lnTo>
                <a:close/>
              </a:path>
            </a:pathLst>
          </a:custGeom>
          <a:solidFill>
            <a:srgbClr val="5B9BD4"/>
          </a:solidFill>
        </p:spPr>
        <p:txBody>
          <a:bodyPr wrap="square" lIns="0" tIns="0" rIns="0" bIns="0" rtlCol="0"/>
          <a:lstStyle/>
          <a:p/>
        </p:txBody>
      </p:sp>
      <p:pic>
        <p:nvPicPr>
          <p:cNvPr id="5" name="object 5" descr=""/>
          <p:cNvPicPr/>
          <p:nvPr/>
        </p:nvPicPr>
        <p:blipFill>
          <a:blip r:embed="rId4" cstate="print"/>
          <a:stretch>
            <a:fillRect/>
          </a:stretch>
        </p:blipFill>
        <p:spPr>
          <a:xfrm>
            <a:off x="9836065" y="5030733"/>
            <a:ext cx="1679109" cy="1677638"/>
          </a:xfrm>
          <a:prstGeom prst="rect">
            <a:avLst/>
          </a:prstGeom>
        </p:spPr>
      </p:pic>
      <p:grpSp>
        <p:nvGrpSpPr>
          <p:cNvPr id="6" name="object 6" descr=""/>
          <p:cNvGrpSpPr/>
          <p:nvPr/>
        </p:nvGrpSpPr>
        <p:grpSpPr>
          <a:xfrm>
            <a:off x="1949195" y="1868279"/>
            <a:ext cx="7161530" cy="4427855"/>
            <a:chOff x="1949195" y="1868279"/>
            <a:chExt cx="7161530" cy="4427855"/>
          </a:xfrm>
        </p:grpSpPr>
        <p:pic>
          <p:nvPicPr>
            <p:cNvPr id="7" name="object 7" descr=""/>
            <p:cNvPicPr/>
            <p:nvPr/>
          </p:nvPicPr>
          <p:blipFill>
            <a:blip r:embed="rId5" cstate="print"/>
            <a:stretch>
              <a:fillRect/>
            </a:stretch>
          </p:blipFill>
          <p:spPr>
            <a:xfrm>
              <a:off x="2239157" y="1868279"/>
              <a:ext cx="5089758" cy="455820"/>
            </a:xfrm>
            <a:prstGeom prst="rect">
              <a:avLst/>
            </a:prstGeom>
          </p:spPr>
        </p:pic>
        <p:pic>
          <p:nvPicPr>
            <p:cNvPr id="8" name="object 8" descr=""/>
            <p:cNvPicPr/>
            <p:nvPr/>
          </p:nvPicPr>
          <p:blipFill>
            <a:blip r:embed="rId6" cstate="print"/>
            <a:stretch>
              <a:fillRect/>
            </a:stretch>
          </p:blipFill>
          <p:spPr>
            <a:xfrm>
              <a:off x="1949195" y="2255519"/>
              <a:ext cx="7161276" cy="4040124"/>
            </a:xfrm>
            <a:prstGeom prst="rect">
              <a:avLst/>
            </a:prstGeom>
          </p:spPr>
        </p:pic>
        <p:sp>
          <p:nvSpPr>
            <p:cNvPr id="9" name="object 9" descr=""/>
            <p:cNvSpPr/>
            <p:nvPr/>
          </p:nvSpPr>
          <p:spPr>
            <a:xfrm>
              <a:off x="2229611" y="2336291"/>
              <a:ext cx="1221105" cy="341630"/>
            </a:xfrm>
            <a:custGeom>
              <a:avLst/>
              <a:gdLst/>
              <a:ahLst/>
              <a:cxnLst/>
              <a:rect l="l" t="t" r="r" b="b"/>
              <a:pathLst>
                <a:path w="1221104" h="341630">
                  <a:moveTo>
                    <a:pt x="0" y="56896"/>
                  </a:moveTo>
                  <a:lnTo>
                    <a:pt x="4478" y="34772"/>
                  </a:lnTo>
                  <a:lnTo>
                    <a:pt x="16684" y="16684"/>
                  </a:lnTo>
                  <a:lnTo>
                    <a:pt x="34772" y="4478"/>
                  </a:lnTo>
                  <a:lnTo>
                    <a:pt x="56895" y="0"/>
                  </a:lnTo>
                  <a:lnTo>
                    <a:pt x="1163827" y="0"/>
                  </a:lnTo>
                  <a:lnTo>
                    <a:pt x="1185951" y="4478"/>
                  </a:lnTo>
                  <a:lnTo>
                    <a:pt x="1204039" y="16684"/>
                  </a:lnTo>
                  <a:lnTo>
                    <a:pt x="1216245" y="34772"/>
                  </a:lnTo>
                  <a:lnTo>
                    <a:pt x="1220724" y="56896"/>
                  </a:lnTo>
                  <a:lnTo>
                    <a:pt x="1220724" y="284480"/>
                  </a:lnTo>
                  <a:lnTo>
                    <a:pt x="1216245" y="306603"/>
                  </a:lnTo>
                  <a:lnTo>
                    <a:pt x="1204039" y="324691"/>
                  </a:lnTo>
                  <a:lnTo>
                    <a:pt x="1185951" y="336897"/>
                  </a:lnTo>
                  <a:lnTo>
                    <a:pt x="1163827" y="341375"/>
                  </a:lnTo>
                  <a:lnTo>
                    <a:pt x="56895" y="341375"/>
                  </a:lnTo>
                  <a:lnTo>
                    <a:pt x="34772" y="336897"/>
                  </a:lnTo>
                  <a:lnTo>
                    <a:pt x="16684" y="324691"/>
                  </a:lnTo>
                  <a:lnTo>
                    <a:pt x="4478" y="306603"/>
                  </a:lnTo>
                  <a:lnTo>
                    <a:pt x="0" y="284480"/>
                  </a:lnTo>
                  <a:lnTo>
                    <a:pt x="0" y="56896"/>
                  </a:lnTo>
                  <a:close/>
                </a:path>
              </a:pathLst>
            </a:custGeom>
            <a:ln w="57911">
              <a:solidFill>
                <a:srgbClr val="E74D69"/>
              </a:solidFill>
            </a:ln>
          </p:spPr>
          <p:txBody>
            <a:bodyPr wrap="square" lIns="0" tIns="0" rIns="0" bIns="0" rtlCol="0"/>
            <a:lstStyle/>
            <a:p/>
          </p:txBody>
        </p:sp>
      </p:grpSp>
      <p:sp>
        <p:nvSpPr>
          <p:cNvPr id="10" name="object 10" descr=""/>
          <p:cNvSpPr txBox="1"/>
          <p:nvPr/>
        </p:nvSpPr>
        <p:spPr>
          <a:xfrm>
            <a:off x="9865614" y="4591304"/>
            <a:ext cx="939800" cy="299720"/>
          </a:xfrm>
          <a:prstGeom prst="rect">
            <a:avLst/>
          </a:prstGeom>
        </p:spPr>
        <p:txBody>
          <a:bodyPr wrap="square" lIns="0" tIns="12700" rIns="0" bIns="0" rtlCol="0" vert="horz">
            <a:spAutoFit/>
          </a:bodyPr>
          <a:lstStyle/>
          <a:p>
            <a:pPr marL="12700">
              <a:lnSpc>
                <a:spcPct val="100000"/>
              </a:lnSpc>
              <a:spcBef>
                <a:spcPts val="100"/>
              </a:spcBef>
            </a:pPr>
            <a:r>
              <a:rPr dirty="0" sz="1800" spc="-15">
                <a:solidFill>
                  <a:srgbClr val="576270"/>
                </a:solidFill>
                <a:latin typeface="Microsoft YaHei"/>
                <a:cs typeface="Microsoft YaHei"/>
              </a:rPr>
              <a:t>網站連結</a:t>
            </a:r>
            <a:endParaRPr sz="1800">
              <a:latin typeface="Microsoft YaHei"/>
              <a:cs typeface="Microsoft YaHei"/>
            </a:endParaRPr>
          </a:p>
        </p:txBody>
      </p:sp>
      <p:sp>
        <p:nvSpPr>
          <p:cNvPr id="11" name="object 11"/>
          <p:cNvSpPr txBox="1">
            <a:spLocks noGrp="1"/>
          </p:cNvSpPr>
          <p:nvPr>
            <p:ph type="title"/>
          </p:nvPr>
        </p:nvSpPr>
        <p:spPr>
          <a:xfrm>
            <a:off x="916939" y="1026998"/>
            <a:ext cx="8352790" cy="452120"/>
          </a:xfrm>
          <a:prstGeom prst="rect"/>
        </p:spPr>
        <p:txBody>
          <a:bodyPr wrap="square" lIns="0" tIns="12065" rIns="0" bIns="0" rtlCol="0" vert="horz">
            <a:spAutoFit/>
          </a:bodyPr>
          <a:lstStyle/>
          <a:p>
            <a:pPr marL="12700">
              <a:lnSpc>
                <a:spcPct val="100000"/>
              </a:lnSpc>
              <a:spcBef>
                <a:spcPts val="95"/>
              </a:spcBef>
            </a:pPr>
            <a:r>
              <a:rPr dirty="0" sz="2800" spc="-40">
                <a:solidFill>
                  <a:srgbClr val="000000"/>
                </a:solidFill>
              </a:rPr>
              <a:t>性私密影像外流事件-可至</a:t>
            </a:r>
            <a:r>
              <a:rPr dirty="0" sz="2800" spc="-40">
                <a:solidFill>
                  <a:srgbClr val="FF7B80"/>
                </a:solidFill>
              </a:rPr>
              <a:t>性影像處理中心</a:t>
            </a:r>
            <a:r>
              <a:rPr dirty="0" sz="2800" spc="-40">
                <a:solidFill>
                  <a:srgbClr val="000000"/>
                </a:solidFill>
              </a:rPr>
              <a:t>申訴或諮詢</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
          <p:cNvPicPr/>
          <p:nvPr/>
        </p:nvPicPr>
        <p:blipFill>
          <a:blip r:embed="rId2" cstate="print"/>
          <a:stretch>
            <a:fillRect/>
          </a:stretch>
        </p:blipFill>
        <p:spPr>
          <a:xfrm>
            <a:off x="568619" y="4998946"/>
            <a:ext cx="1173113" cy="1394191"/>
          </a:xfrm>
          <a:prstGeom prst="rect">
            <a:avLst/>
          </a:prstGeom>
        </p:spPr>
      </p:pic>
      <p:pic>
        <p:nvPicPr>
          <p:cNvPr id="3" name="object 3" descr=""/>
          <p:cNvPicPr/>
          <p:nvPr/>
        </p:nvPicPr>
        <p:blipFill>
          <a:blip r:embed="rId3" cstate="print"/>
          <a:stretch>
            <a:fillRect/>
          </a:stretch>
        </p:blipFill>
        <p:spPr>
          <a:xfrm>
            <a:off x="8610600" y="365759"/>
            <a:ext cx="3265932" cy="548639"/>
          </a:xfrm>
          <a:prstGeom prst="rect">
            <a:avLst/>
          </a:prstGeom>
        </p:spPr>
      </p:pic>
      <p:sp>
        <p:nvSpPr>
          <p:cNvPr id="4" name="object 4"/>
          <p:cNvSpPr txBox="1">
            <a:spLocks noGrp="1"/>
          </p:cNvSpPr>
          <p:nvPr>
            <p:ph type="title"/>
          </p:nvPr>
        </p:nvSpPr>
        <p:spPr>
          <a:xfrm>
            <a:off x="2273300" y="2287981"/>
            <a:ext cx="7645400" cy="940435"/>
          </a:xfrm>
          <a:prstGeom prst="rect"/>
        </p:spPr>
        <p:txBody>
          <a:bodyPr wrap="square" lIns="0" tIns="12700" rIns="0" bIns="0" rtlCol="0" vert="horz">
            <a:spAutoFit/>
          </a:bodyPr>
          <a:lstStyle/>
          <a:p>
            <a:pPr marL="12700">
              <a:lnSpc>
                <a:spcPct val="100000"/>
              </a:lnSpc>
              <a:spcBef>
                <a:spcPts val="100"/>
              </a:spcBef>
            </a:pPr>
            <a:r>
              <a:rPr dirty="0" sz="6000" spc="-15">
                <a:solidFill>
                  <a:srgbClr val="000000"/>
                </a:solidFill>
              </a:rPr>
              <a:t>網路不當內容相關法規</a:t>
            </a:r>
            <a:endParaRPr sz="6000"/>
          </a:p>
        </p:txBody>
      </p:sp>
      <p:sp>
        <p:nvSpPr>
          <p:cNvPr id="5" name="object 5" descr=""/>
          <p:cNvSpPr/>
          <p:nvPr/>
        </p:nvSpPr>
        <p:spPr>
          <a:xfrm>
            <a:off x="355091" y="3473196"/>
            <a:ext cx="11482070" cy="114300"/>
          </a:xfrm>
          <a:custGeom>
            <a:avLst/>
            <a:gdLst/>
            <a:ahLst/>
            <a:cxnLst/>
            <a:rect l="l" t="t" r="r" b="b"/>
            <a:pathLst>
              <a:path w="11482070" h="114300">
                <a:moveTo>
                  <a:pt x="11481816" y="0"/>
                </a:moveTo>
                <a:lnTo>
                  <a:pt x="0" y="0"/>
                </a:lnTo>
                <a:lnTo>
                  <a:pt x="0" y="114300"/>
                </a:lnTo>
                <a:lnTo>
                  <a:pt x="11481816" y="114300"/>
                </a:lnTo>
                <a:lnTo>
                  <a:pt x="11481816" y="0"/>
                </a:lnTo>
                <a:close/>
              </a:path>
            </a:pathLst>
          </a:custGeom>
          <a:solidFill>
            <a:srgbClr val="5B9BD4"/>
          </a:solidFill>
        </p:spPr>
        <p:txBody>
          <a:bodyPr wrap="square" lIns="0" tIns="0" rIns="0" bIns="0" rtlCol="0"/>
          <a:lstStyl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1714500" y="4579620"/>
            <a:ext cx="9645650" cy="1877695"/>
            <a:chOff x="1714500" y="4579620"/>
            <a:chExt cx="9645650" cy="1877695"/>
          </a:xfrm>
        </p:grpSpPr>
        <p:sp>
          <p:nvSpPr>
            <p:cNvPr id="3" name="object 3" descr=""/>
            <p:cNvSpPr/>
            <p:nvPr/>
          </p:nvSpPr>
          <p:spPr>
            <a:xfrm>
              <a:off x="1720595" y="4585716"/>
              <a:ext cx="9633585" cy="1865630"/>
            </a:xfrm>
            <a:custGeom>
              <a:avLst/>
              <a:gdLst/>
              <a:ahLst/>
              <a:cxnLst/>
              <a:rect l="l" t="t" r="r" b="b"/>
              <a:pathLst>
                <a:path w="9633585" h="1865629">
                  <a:moveTo>
                    <a:pt x="9322308" y="0"/>
                  </a:moveTo>
                  <a:lnTo>
                    <a:pt x="310896" y="0"/>
                  </a:lnTo>
                  <a:lnTo>
                    <a:pt x="264953" y="3370"/>
                  </a:lnTo>
                  <a:lnTo>
                    <a:pt x="221104" y="13162"/>
                  </a:lnTo>
                  <a:lnTo>
                    <a:pt x="179829" y="28895"/>
                  </a:lnTo>
                  <a:lnTo>
                    <a:pt x="141609" y="50087"/>
                  </a:lnTo>
                  <a:lnTo>
                    <a:pt x="106925" y="76257"/>
                  </a:lnTo>
                  <a:lnTo>
                    <a:pt x="76257" y="106925"/>
                  </a:lnTo>
                  <a:lnTo>
                    <a:pt x="50087" y="141609"/>
                  </a:lnTo>
                  <a:lnTo>
                    <a:pt x="28895" y="179829"/>
                  </a:lnTo>
                  <a:lnTo>
                    <a:pt x="13162" y="221104"/>
                  </a:lnTo>
                  <a:lnTo>
                    <a:pt x="3370" y="264953"/>
                  </a:lnTo>
                  <a:lnTo>
                    <a:pt x="0" y="310895"/>
                  </a:lnTo>
                  <a:lnTo>
                    <a:pt x="0" y="1554479"/>
                  </a:lnTo>
                  <a:lnTo>
                    <a:pt x="3370" y="1600422"/>
                  </a:lnTo>
                  <a:lnTo>
                    <a:pt x="13162" y="1644271"/>
                  </a:lnTo>
                  <a:lnTo>
                    <a:pt x="28895" y="1685546"/>
                  </a:lnTo>
                  <a:lnTo>
                    <a:pt x="50087" y="1723766"/>
                  </a:lnTo>
                  <a:lnTo>
                    <a:pt x="76257" y="1758450"/>
                  </a:lnTo>
                  <a:lnTo>
                    <a:pt x="106925" y="1789118"/>
                  </a:lnTo>
                  <a:lnTo>
                    <a:pt x="141609" y="1815288"/>
                  </a:lnTo>
                  <a:lnTo>
                    <a:pt x="179829" y="1836480"/>
                  </a:lnTo>
                  <a:lnTo>
                    <a:pt x="221104" y="1852213"/>
                  </a:lnTo>
                  <a:lnTo>
                    <a:pt x="264953" y="1862005"/>
                  </a:lnTo>
                  <a:lnTo>
                    <a:pt x="310896" y="1865375"/>
                  </a:lnTo>
                  <a:lnTo>
                    <a:pt x="9322308" y="1865375"/>
                  </a:lnTo>
                  <a:lnTo>
                    <a:pt x="9368250" y="1862005"/>
                  </a:lnTo>
                  <a:lnTo>
                    <a:pt x="9412099" y="1852213"/>
                  </a:lnTo>
                  <a:lnTo>
                    <a:pt x="9453374" y="1836480"/>
                  </a:lnTo>
                  <a:lnTo>
                    <a:pt x="9491594" y="1815288"/>
                  </a:lnTo>
                  <a:lnTo>
                    <a:pt x="9526278" y="1789118"/>
                  </a:lnTo>
                  <a:lnTo>
                    <a:pt x="9556946" y="1758450"/>
                  </a:lnTo>
                  <a:lnTo>
                    <a:pt x="9583116" y="1723766"/>
                  </a:lnTo>
                  <a:lnTo>
                    <a:pt x="9604308" y="1685546"/>
                  </a:lnTo>
                  <a:lnTo>
                    <a:pt x="9620041" y="1644271"/>
                  </a:lnTo>
                  <a:lnTo>
                    <a:pt x="9629833" y="1600422"/>
                  </a:lnTo>
                  <a:lnTo>
                    <a:pt x="9633204" y="1554479"/>
                  </a:lnTo>
                  <a:lnTo>
                    <a:pt x="9633204" y="310895"/>
                  </a:lnTo>
                  <a:lnTo>
                    <a:pt x="9629833" y="264953"/>
                  </a:lnTo>
                  <a:lnTo>
                    <a:pt x="9620041" y="221104"/>
                  </a:lnTo>
                  <a:lnTo>
                    <a:pt x="9604308" y="179829"/>
                  </a:lnTo>
                  <a:lnTo>
                    <a:pt x="9583116" y="141609"/>
                  </a:lnTo>
                  <a:lnTo>
                    <a:pt x="9556946" y="106925"/>
                  </a:lnTo>
                  <a:lnTo>
                    <a:pt x="9526278" y="76257"/>
                  </a:lnTo>
                  <a:lnTo>
                    <a:pt x="9491594" y="50087"/>
                  </a:lnTo>
                  <a:lnTo>
                    <a:pt x="9453374" y="28895"/>
                  </a:lnTo>
                  <a:lnTo>
                    <a:pt x="9412099" y="13162"/>
                  </a:lnTo>
                  <a:lnTo>
                    <a:pt x="9368250" y="3370"/>
                  </a:lnTo>
                  <a:lnTo>
                    <a:pt x="9322308" y="0"/>
                  </a:lnTo>
                  <a:close/>
                </a:path>
              </a:pathLst>
            </a:custGeom>
            <a:solidFill>
              <a:srgbClr val="FFFFFF"/>
            </a:solidFill>
          </p:spPr>
          <p:txBody>
            <a:bodyPr wrap="square" lIns="0" tIns="0" rIns="0" bIns="0" rtlCol="0"/>
            <a:lstStyle/>
            <a:p/>
          </p:txBody>
        </p:sp>
        <p:sp>
          <p:nvSpPr>
            <p:cNvPr id="4" name="object 4" descr=""/>
            <p:cNvSpPr/>
            <p:nvPr/>
          </p:nvSpPr>
          <p:spPr>
            <a:xfrm>
              <a:off x="1720595" y="4585716"/>
              <a:ext cx="9633585" cy="1865630"/>
            </a:xfrm>
            <a:custGeom>
              <a:avLst/>
              <a:gdLst/>
              <a:ahLst/>
              <a:cxnLst/>
              <a:rect l="l" t="t" r="r" b="b"/>
              <a:pathLst>
                <a:path w="9633585" h="1865629">
                  <a:moveTo>
                    <a:pt x="0" y="310895"/>
                  </a:moveTo>
                  <a:lnTo>
                    <a:pt x="3370" y="264953"/>
                  </a:lnTo>
                  <a:lnTo>
                    <a:pt x="13162" y="221104"/>
                  </a:lnTo>
                  <a:lnTo>
                    <a:pt x="28895" y="179829"/>
                  </a:lnTo>
                  <a:lnTo>
                    <a:pt x="50087" y="141609"/>
                  </a:lnTo>
                  <a:lnTo>
                    <a:pt x="76257" y="106925"/>
                  </a:lnTo>
                  <a:lnTo>
                    <a:pt x="106925" y="76257"/>
                  </a:lnTo>
                  <a:lnTo>
                    <a:pt x="141609" y="50087"/>
                  </a:lnTo>
                  <a:lnTo>
                    <a:pt x="179829" y="28895"/>
                  </a:lnTo>
                  <a:lnTo>
                    <a:pt x="221104" y="13162"/>
                  </a:lnTo>
                  <a:lnTo>
                    <a:pt x="264953" y="3370"/>
                  </a:lnTo>
                  <a:lnTo>
                    <a:pt x="310896" y="0"/>
                  </a:lnTo>
                  <a:lnTo>
                    <a:pt x="9322308" y="0"/>
                  </a:lnTo>
                  <a:lnTo>
                    <a:pt x="9368250" y="3370"/>
                  </a:lnTo>
                  <a:lnTo>
                    <a:pt x="9412099" y="13162"/>
                  </a:lnTo>
                  <a:lnTo>
                    <a:pt x="9453374" y="28895"/>
                  </a:lnTo>
                  <a:lnTo>
                    <a:pt x="9491594" y="50087"/>
                  </a:lnTo>
                  <a:lnTo>
                    <a:pt x="9526278" y="76257"/>
                  </a:lnTo>
                  <a:lnTo>
                    <a:pt x="9556946" y="106925"/>
                  </a:lnTo>
                  <a:lnTo>
                    <a:pt x="9583116" y="141609"/>
                  </a:lnTo>
                  <a:lnTo>
                    <a:pt x="9604308" y="179829"/>
                  </a:lnTo>
                  <a:lnTo>
                    <a:pt x="9620041" y="221104"/>
                  </a:lnTo>
                  <a:lnTo>
                    <a:pt x="9629833" y="264953"/>
                  </a:lnTo>
                  <a:lnTo>
                    <a:pt x="9633204" y="310895"/>
                  </a:lnTo>
                  <a:lnTo>
                    <a:pt x="9633204" y="1554479"/>
                  </a:lnTo>
                  <a:lnTo>
                    <a:pt x="9629833" y="1600422"/>
                  </a:lnTo>
                  <a:lnTo>
                    <a:pt x="9620041" y="1644271"/>
                  </a:lnTo>
                  <a:lnTo>
                    <a:pt x="9604308" y="1685546"/>
                  </a:lnTo>
                  <a:lnTo>
                    <a:pt x="9583116" y="1723766"/>
                  </a:lnTo>
                  <a:lnTo>
                    <a:pt x="9556946" y="1758450"/>
                  </a:lnTo>
                  <a:lnTo>
                    <a:pt x="9526278" y="1789118"/>
                  </a:lnTo>
                  <a:lnTo>
                    <a:pt x="9491594" y="1815288"/>
                  </a:lnTo>
                  <a:lnTo>
                    <a:pt x="9453374" y="1836480"/>
                  </a:lnTo>
                  <a:lnTo>
                    <a:pt x="9412099" y="1852213"/>
                  </a:lnTo>
                  <a:lnTo>
                    <a:pt x="9368250" y="1862005"/>
                  </a:lnTo>
                  <a:lnTo>
                    <a:pt x="9322308" y="1865375"/>
                  </a:lnTo>
                  <a:lnTo>
                    <a:pt x="310896" y="1865375"/>
                  </a:lnTo>
                  <a:lnTo>
                    <a:pt x="264953" y="1862005"/>
                  </a:lnTo>
                  <a:lnTo>
                    <a:pt x="221104" y="1852213"/>
                  </a:lnTo>
                  <a:lnTo>
                    <a:pt x="179829" y="1836480"/>
                  </a:lnTo>
                  <a:lnTo>
                    <a:pt x="141609" y="1815288"/>
                  </a:lnTo>
                  <a:lnTo>
                    <a:pt x="106925" y="1789118"/>
                  </a:lnTo>
                  <a:lnTo>
                    <a:pt x="76257" y="1758450"/>
                  </a:lnTo>
                  <a:lnTo>
                    <a:pt x="50087" y="1723766"/>
                  </a:lnTo>
                  <a:lnTo>
                    <a:pt x="28895" y="1685546"/>
                  </a:lnTo>
                  <a:lnTo>
                    <a:pt x="13162" y="1644271"/>
                  </a:lnTo>
                  <a:lnTo>
                    <a:pt x="3370" y="1600422"/>
                  </a:lnTo>
                  <a:lnTo>
                    <a:pt x="0" y="1554479"/>
                  </a:lnTo>
                  <a:lnTo>
                    <a:pt x="0" y="310895"/>
                  </a:lnTo>
                  <a:close/>
                </a:path>
              </a:pathLst>
            </a:custGeom>
            <a:ln w="12192">
              <a:solidFill>
                <a:srgbClr val="396692"/>
              </a:solidFill>
            </a:ln>
          </p:spPr>
          <p:txBody>
            <a:bodyPr wrap="square" lIns="0" tIns="0" rIns="0" bIns="0" rtlCol="0"/>
            <a:lstStyle/>
            <a:p/>
          </p:txBody>
        </p:sp>
      </p:grpSp>
      <p:sp>
        <p:nvSpPr>
          <p:cNvPr id="5" name="object 5" descr=""/>
          <p:cNvSpPr/>
          <p:nvPr/>
        </p:nvSpPr>
        <p:spPr>
          <a:xfrm>
            <a:off x="838200" y="1575816"/>
            <a:ext cx="10515600" cy="114300"/>
          </a:xfrm>
          <a:custGeom>
            <a:avLst/>
            <a:gdLst/>
            <a:ahLst/>
            <a:cxnLst/>
            <a:rect l="l" t="t" r="r" b="b"/>
            <a:pathLst>
              <a:path w="10515600" h="114300">
                <a:moveTo>
                  <a:pt x="10515600" y="0"/>
                </a:moveTo>
                <a:lnTo>
                  <a:pt x="0" y="0"/>
                </a:lnTo>
                <a:lnTo>
                  <a:pt x="0" y="114300"/>
                </a:lnTo>
                <a:lnTo>
                  <a:pt x="10515600" y="114300"/>
                </a:lnTo>
                <a:lnTo>
                  <a:pt x="10515600" y="0"/>
                </a:lnTo>
                <a:close/>
              </a:path>
            </a:pathLst>
          </a:custGeom>
          <a:solidFill>
            <a:srgbClr val="5B9BD4"/>
          </a:solidFill>
        </p:spPr>
        <p:txBody>
          <a:bodyPr wrap="square" lIns="0" tIns="0" rIns="0" bIns="0" rtlCol="0"/>
          <a:lstStyle/>
          <a:p/>
        </p:txBody>
      </p:sp>
      <p:sp>
        <p:nvSpPr>
          <p:cNvPr id="6" name="object 6"/>
          <p:cNvSpPr txBox="1">
            <a:spLocks noGrp="1"/>
          </p:cNvSpPr>
          <p:nvPr>
            <p:ph type="title"/>
          </p:nvPr>
        </p:nvSpPr>
        <p:spPr>
          <a:xfrm>
            <a:off x="916939" y="942594"/>
            <a:ext cx="5721350" cy="513715"/>
          </a:xfrm>
          <a:prstGeom prst="rect"/>
        </p:spPr>
        <p:txBody>
          <a:bodyPr wrap="square" lIns="0" tIns="13335" rIns="0" bIns="0" rtlCol="0" vert="horz">
            <a:spAutoFit/>
          </a:bodyPr>
          <a:lstStyle/>
          <a:p>
            <a:pPr marL="12700">
              <a:lnSpc>
                <a:spcPct val="100000"/>
              </a:lnSpc>
              <a:spcBef>
                <a:spcPts val="105"/>
              </a:spcBef>
            </a:pPr>
            <a:r>
              <a:rPr dirty="0" spc="-5">
                <a:solidFill>
                  <a:srgbClr val="404040"/>
                </a:solidFill>
              </a:rPr>
              <a:t>有害兒少身心健康內容</a:t>
            </a:r>
            <a:r>
              <a:rPr dirty="0" spc="-20"/>
              <a:t>常見法條</a:t>
            </a:r>
          </a:p>
        </p:txBody>
      </p:sp>
      <p:sp>
        <p:nvSpPr>
          <p:cNvPr id="7" name="object 7" descr=""/>
          <p:cNvSpPr/>
          <p:nvPr/>
        </p:nvSpPr>
        <p:spPr>
          <a:xfrm>
            <a:off x="1720595" y="2272283"/>
            <a:ext cx="9633585" cy="1498600"/>
          </a:xfrm>
          <a:custGeom>
            <a:avLst/>
            <a:gdLst/>
            <a:ahLst/>
            <a:cxnLst/>
            <a:rect l="l" t="t" r="r" b="b"/>
            <a:pathLst>
              <a:path w="9633585" h="1498600">
                <a:moveTo>
                  <a:pt x="0" y="249681"/>
                </a:moveTo>
                <a:lnTo>
                  <a:pt x="4021" y="204794"/>
                </a:lnTo>
                <a:lnTo>
                  <a:pt x="15617" y="162549"/>
                </a:lnTo>
                <a:lnTo>
                  <a:pt x="34083" y="123650"/>
                </a:lnTo>
                <a:lnTo>
                  <a:pt x="58713" y="88804"/>
                </a:lnTo>
                <a:lnTo>
                  <a:pt x="88804" y="58713"/>
                </a:lnTo>
                <a:lnTo>
                  <a:pt x="123650" y="34083"/>
                </a:lnTo>
                <a:lnTo>
                  <a:pt x="162549" y="15617"/>
                </a:lnTo>
                <a:lnTo>
                  <a:pt x="204794" y="4021"/>
                </a:lnTo>
                <a:lnTo>
                  <a:pt x="249681" y="0"/>
                </a:lnTo>
                <a:lnTo>
                  <a:pt x="9383522" y="0"/>
                </a:lnTo>
                <a:lnTo>
                  <a:pt x="9428409" y="4021"/>
                </a:lnTo>
                <a:lnTo>
                  <a:pt x="9470654" y="15617"/>
                </a:lnTo>
                <a:lnTo>
                  <a:pt x="9509553" y="34083"/>
                </a:lnTo>
                <a:lnTo>
                  <a:pt x="9544399" y="58713"/>
                </a:lnTo>
                <a:lnTo>
                  <a:pt x="9574490" y="88804"/>
                </a:lnTo>
                <a:lnTo>
                  <a:pt x="9599120" y="123650"/>
                </a:lnTo>
                <a:lnTo>
                  <a:pt x="9617586" y="162549"/>
                </a:lnTo>
                <a:lnTo>
                  <a:pt x="9629182" y="204794"/>
                </a:lnTo>
                <a:lnTo>
                  <a:pt x="9633204" y="249681"/>
                </a:lnTo>
                <a:lnTo>
                  <a:pt x="9633204" y="1248410"/>
                </a:lnTo>
                <a:lnTo>
                  <a:pt x="9629182" y="1293297"/>
                </a:lnTo>
                <a:lnTo>
                  <a:pt x="9617586" y="1335542"/>
                </a:lnTo>
                <a:lnTo>
                  <a:pt x="9599120" y="1374441"/>
                </a:lnTo>
                <a:lnTo>
                  <a:pt x="9574490" y="1409287"/>
                </a:lnTo>
                <a:lnTo>
                  <a:pt x="9544399" y="1439378"/>
                </a:lnTo>
                <a:lnTo>
                  <a:pt x="9509553" y="1464008"/>
                </a:lnTo>
                <a:lnTo>
                  <a:pt x="9470654" y="1482474"/>
                </a:lnTo>
                <a:lnTo>
                  <a:pt x="9428409" y="1494070"/>
                </a:lnTo>
                <a:lnTo>
                  <a:pt x="9383522" y="1498091"/>
                </a:lnTo>
                <a:lnTo>
                  <a:pt x="249681" y="1498091"/>
                </a:lnTo>
                <a:lnTo>
                  <a:pt x="204794" y="1494070"/>
                </a:lnTo>
                <a:lnTo>
                  <a:pt x="162549" y="1482474"/>
                </a:lnTo>
                <a:lnTo>
                  <a:pt x="123650" y="1464008"/>
                </a:lnTo>
                <a:lnTo>
                  <a:pt x="88804" y="1439378"/>
                </a:lnTo>
                <a:lnTo>
                  <a:pt x="58713" y="1409287"/>
                </a:lnTo>
                <a:lnTo>
                  <a:pt x="34083" y="1374441"/>
                </a:lnTo>
                <a:lnTo>
                  <a:pt x="15617" y="1335542"/>
                </a:lnTo>
                <a:lnTo>
                  <a:pt x="4021" y="1293297"/>
                </a:lnTo>
                <a:lnTo>
                  <a:pt x="0" y="1248410"/>
                </a:lnTo>
                <a:lnTo>
                  <a:pt x="0" y="249681"/>
                </a:lnTo>
                <a:close/>
              </a:path>
            </a:pathLst>
          </a:custGeom>
          <a:ln w="12192">
            <a:solidFill>
              <a:srgbClr val="396692"/>
            </a:solidFill>
          </a:ln>
        </p:spPr>
        <p:txBody>
          <a:bodyPr wrap="square" lIns="0" tIns="0" rIns="0" bIns="0" rtlCol="0"/>
          <a:lstStyle/>
          <a:p/>
        </p:txBody>
      </p:sp>
      <p:sp>
        <p:nvSpPr>
          <p:cNvPr id="8" name="object 8" descr=""/>
          <p:cNvSpPr txBox="1"/>
          <p:nvPr/>
        </p:nvSpPr>
        <p:spPr>
          <a:xfrm>
            <a:off x="2045589" y="1816430"/>
            <a:ext cx="9178925" cy="4234180"/>
          </a:xfrm>
          <a:prstGeom prst="rect">
            <a:avLst/>
          </a:prstGeom>
        </p:spPr>
        <p:txBody>
          <a:bodyPr wrap="square" lIns="0" tIns="12700" rIns="0" bIns="0" rtlCol="0" vert="horz">
            <a:spAutoFit/>
          </a:bodyPr>
          <a:lstStyle/>
          <a:p>
            <a:pPr algn="ctr" marR="184150">
              <a:lnSpc>
                <a:spcPct val="100000"/>
              </a:lnSpc>
              <a:spcBef>
                <a:spcPts val="100"/>
              </a:spcBef>
            </a:pPr>
            <a:r>
              <a:rPr dirty="0" sz="2400" spc="-10" b="1">
                <a:solidFill>
                  <a:srgbClr val="396692"/>
                </a:solidFill>
                <a:latin typeface="微軟正黑體"/>
                <a:cs typeface="微軟正黑體"/>
              </a:rPr>
              <a:t>兒少權法 第46</a:t>
            </a:r>
            <a:r>
              <a:rPr dirty="0" sz="2400" spc="-50" b="1">
                <a:solidFill>
                  <a:srgbClr val="396692"/>
                </a:solidFill>
                <a:latin typeface="微軟正黑體"/>
                <a:cs typeface="微軟正黑體"/>
              </a:rPr>
              <a:t>條</a:t>
            </a:r>
            <a:endParaRPr sz="2400">
              <a:latin typeface="微軟正黑體"/>
              <a:cs typeface="微軟正黑體"/>
            </a:endParaRPr>
          </a:p>
          <a:p>
            <a:pPr algn="just" marL="16510" marR="5080">
              <a:lnSpc>
                <a:spcPct val="120000"/>
              </a:lnSpc>
              <a:spcBef>
                <a:spcPts val="1880"/>
              </a:spcBef>
            </a:pPr>
            <a:r>
              <a:rPr dirty="0" sz="2000" b="1">
                <a:solidFill>
                  <a:srgbClr val="FF7B80"/>
                </a:solidFill>
                <a:latin typeface="微軟正黑體"/>
                <a:cs typeface="微軟正黑體"/>
              </a:rPr>
              <a:t>網際網路平臺提供者</a:t>
            </a:r>
            <a:r>
              <a:rPr dirty="0" sz="2000" spc="-20">
                <a:latin typeface="微軟正黑體"/>
                <a:cs typeface="微軟正黑體"/>
              </a:rPr>
              <a:t>經目的事業主管機關告知網際網路內容有害兒童及少年身心健</a:t>
            </a:r>
            <a:r>
              <a:rPr dirty="0" sz="2000" spc="-15">
                <a:latin typeface="微軟正黑體"/>
                <a:cs typeface="微軟正黑體"/>
              </a:rPr>
              <a:t>康或違反前項規定未採取明確可行防護措施者，應</a:t>
            </a:r>
            <a:r>
              <a:rPr dirty="0" sz="2000" spc="-20" b="1">
                <a:solidFill>
                  <a:srgbClr val="FF7B80"/>
                </a:solidFill>
                <a:latin typeface="微軟正黑體"/>
                <a:cs typeface="微軟正黑體"/>
              </a:rPr>
              <a:t>為限制兒童及少年接取、瀏覽之</a:t>
            </a:r>
            <a:r>
              <a:rPr dirty="0" sz="2000" spc="-10" b="1">
                <a:solidFill>
                  <a:srgbClr val="FF7B80"/>
                </a:solidFill>
                <a:latin typeface="微軟正黑體"/>
                <a:cs typeface="微軟正黑體"/>
              </a:rPr>
              <a:t>措施，或先行移除。</a:t>
            </a:r>
            <a:endParaRPr sz="2000">
              <a:latin typeface="微軟正黑體"/>
              <a:cs typeface="微軟正黑體"/>
            </a:endParaRPr>
          </a:p>
          <a:p>
            <a:pPr>
              <a:lnSpc>
                <a:spcPct val="100000"/>
              </a:lnSpc>
              <a:spcBef>
                <a:spcPts val="1365"/>
              </a:spcBef>
            </a:pPr>
            <a:endParaRPr sz="2000">
              <a:latin typeface="微軟正黑體"/>
              <a:cs typeface="微軟正黑體"/>
            </a:endParaRPr>
          </a:p>
          <a:p>
            <a:pPr algn="ctr" marR="184785">
              <a:lnSpc>
                <a:spcPct val="100000"/>
              </a:lnSpc>
              <a:spcBef>
                <a:spcPts val="5"/>
              </a:spcBef>
            </a:pPr>
            <a:r>
              <a:rPr dirty="0" sz="2400" b="1">
                <a:solidFill>
                  <a:srgbClr val="396692"/>
                </a:solidFill>
                <a:latin typeface="微軟正黑體"/>
                <a:cs typeface="微軟正黑體"/>
              </a:rPr>
              <a:t>兒少權法 第</a:t>
            </a:r>
            <a:r>
              <a:rPr dirty="0" sz="2400" spc="-10" b="1">
                <a:solidFill>
                  <a:srgbClr val="396692"/>
                </a:solidFill>
                <a:latin typeface="微軟正黑體"/>
                <a:cs typeface="微軟正黑體"/>
              </a:rPr>
              <a:t>46-1</a:t>
            </a:r>
            <a:r>
              <a:rPr dirty="0" sz="2400" spc="-50" b="1">
                <a:solidFill>
                  <a:srgbClr val="396692"/>
                </a:solidFill>
                <a:latin typeface="微軟正黑體"/>
                <a:cs typeface="微軟正黑體"/>
              </a:rPr>
              <a:t>條</a:t>
            </a:r>
            <a:endParaRPr sz="2400">
              <a:latin typeface="微軟正黑體"/>
              <a:cs typeface="微軟正黑體"/>
            </a:endParaRPr>
          </a:p>
          <a:p>
            <a:pPr algn="just" marL="12700" marR="8255">
              <a:lnSpc>
                <a:spcPct val="120100"/>
              </a:lnSpc>
              <a:spcBef>
                <a:spcPts val="3384"/>
              </a:spcBef>
            </a:pPr>
            <a:r>
              <a:rPr dirty="0" sz="2000" b="1">
                <a:solidFill>
                  <a:srgbClr val="FF7B80"/>
                </a:solidFill>
                <a:latin typeface="微軟正黑體"/>
                <a:cs typeface="微軟正黑體"/>
              </a:rPr>
              <a:t>任何人</a:t>
            </a:r>
            <a:r>
              <a:rPr dirty="0" sz="2000" spc="-15">
                <a:latin typeface="微軟正黑體"/>
                <a:cs typeface="微軟正黑體"/>
              </a:rPr>
              <a:t>不得於網際網路散布或傳送有害兒童及少年身心健康之內容，</a:t>
            </a:r>
            <a:r>
              <a:rPr dirty="0" sz="2000" spc="-25" b="1">
                <a:solidFill>
                  <a:srgbClr val="FF7B80"/>
                </a:solidFill>
                <a:latin typeface="微軟正黑體"/>
                <a:cs typeface="微軟正黑體"/>
              </a:rPr>
              <a:t>未採取明確可</a:t>
            </a:r>
            <a:r>
              <a:rPr dirty="0" sz="2000" spc="-10" b="1">
                <a:solidFill>
                  <a:srgbClr val="FF7B80"/>
                </a:solidFill>
                <a:latin typeface="微軟正黑體"/>
                <a:cs typeface="微軟正黑體"/>
              </a:rPr>
              <a:t>行之防護措施</a:t>
            </a:r>
            <a:r>
              <a:rPr dirty="0" sz="2000" spc="-30">
                <a:latin typeface="微軟正黑體"/>
                <a:cs typeface="微軟正黑體"/>
              </a:rPr>
              <a:t>，或未配合網際網路平臺提供者之防護機制，使兒童及少年得以接取</a:t>
            </a:r>
            <a:r>
              <a:rPr dirty="0" sz="2000" spc="-10">
                <a:latin typeface="微軟正黑體"/>
                <a:cs typeface="微軟正黑體"/>
              </a:rPr>
              <a:t>或瀏覽。。</a:t>
            </a:r>
            <a:endParaRPr sz="2000">
              <a:latin typeface="微軟正黑體"/>
              <a:cs typeface="微軟正黑體"/>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
          <p:cNvGrpSpPr/>
          <p:nvPr/>
        </p:nvGrpSpPr>
        <p:grpSpPr>
          <a:xfrm>
            <a:off x="838200" y="1508760"/>
            <a:ext cx="10515600" cy="5349240"/>
            <a:chOff x="838200" y="1508760"/>
            <a:chExt cx="10515600" cy="5349240"/>
          </a:xfrm>
        </p:grpSpPr>
        <p:sp>
          <p:nvSpPr>
            <p:cNvPr id="3" name="object 3" descr=""/>
            <p:cNvSpPr/>
            <p:nvPr/>
          </p:nvSpPr>
          <p:spPr>
            <a:xfrm>
              <a:off x="838200" y="1575816"/>
              <a:ext cx="10515600" cy="114300"/>
            </a:xfrm>
            <a:custGeom>
              <a:avLst/>
              <a:gdLst/>
              <a:ahLst/>
              <a:cxnLst/>
              <a:rect l="l" t="t" r="r" b="b"/>
              <a:pathLst>
                <a:path w="10515600" h="114300">
                  <a:moveTo>
                    <a:pt x="10515600" y="0"/>
                  </a:moveTo>
                  <a:lnTo>
                    <a:pt x="0" y="0"/>
                  </a:lnTo>
                  <a:lnTo>
                    <a:pt x="0" y="114300"/>
                  </a:lnTo>
                  <a:lnTo>
                    <a:pt x="10515600" y="114300"/>
                  </a:lnTo>
                  <a:lnTo>
                    <a:pt x="10515600" y="0"/>
                  </a:lnTo>
                  <a:close/>
                </a:path>
              </a:pathLst>
            </a:custGeom>
            <a:solidFill>
              <a:srgbClr val="5B9BD4"/>
            </a:solidFill>
          </p:spPr>
          <p:txBody>
            <a:bodyPr wrap="square" lIns="0" tIns="0" rIns="0" bIns="0" rtlCol="0"/>
            <a:lstStyle/>
            <a:p/>
          </p:txBody>
        </p:sp>
        <p:pic>
          <p:nvPicPr>
            <p:cNvPr id="4" name="object 4" descr=""/>
            <p:cNvPicPr/>
            <p:nvPr/>
          </p:nvPicPr>
          <p:blipFill>
            <a:blip r:embed="rId2" cstate="print"/>
            <a:stretch>
              <a:fillRect/>
            </a:stretch>
          </p:blipFill>
          <p:spPr>
            <a:xfrm>
              <a:off x="3607307" y="1508760"/>
              <a:ext cx="4977384" cy="5349237"/>
            </a:xfrm>
            <a:prstGeom prst="rect">
              <a:avLst/>
            </a:prstGeom>
          </p:spPr>
        </p:pic>
      </p:grpSp>
      <p:sp>
        <p:nvSpPr>
          <p:cNvPr id="5" name="object 5"/>
          <p:cNvSpPr txBox="1">
            <a:spLocks noGrp="1"/>
          </p:cNvSpPr>
          <p:nvPr>
            <p:ph type="title"/>
          </p:nvPr>
        </p:nvSpPr>
        <p:spPr>
          <a:xfrm>
            <a:off x="916939" y="942594"/>
            <a:ext cx="4906010" cy="513715"/>
          </a:xfrm>
          <a:prstGeom prst="rect"/>
        </p:spPr>
        <p:txBody>
          <a:bodyPr wrap="square" lIns="0" tIns="13335" rIns="0" bIns="0" rtlCol="0" vert="horz">
            <a:spAutoFit/>
          </a:bodyPr>
          <a:lstStyle/>
          <a:p>
            <a:pPr marL="12700">
              <a:lnSpc>
                <a:spcPct val="100000"/>
              </a:lnSpc>
              <a:spcBef>
                <a:spcPts val="105"/>
              </a:spcBef>
            </a:pPr>
            <a:r>
              <a:rPr dirty="0" spc="-5">
                <a:solidFill>
                  <a:srgbClr val="404040"/>
                </a:solidFill>
              </a:rPr>
              <a:t>有害兒少身心健康內容</a:t>
            </a:r>
            <a:r>
              <a:rPr dirty="0" spc="-35"/>
              <a:t>態樣</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
          <p:cNvSpPr/>
          <p:nvPr/>
        </p:nvSpPr>
        <p:spPr>
          <a:xfrm>
            <a:off x="838200" y="1575816"/>
            <a:ext cx="10515600" cy="114300"/>
          </a:xfrm>
          <a:custGeom>
            <a:avLst/>
            <a:gdLst/>
            <a:ahLst/>
            <a:cxnLst/>
            <a:rect l="l" t="t" r="r" b="b"/>
            <a:pathLst>
              <a:path w="10515600" h="114300">
                <a:moveTo>
                  <a:pt x="10515600" y="0"/>
                </a:moveTo>
                <a:lnTo>
                  <a:pt x="0" y="0"/>
                </a:lnTo>
                <a:lnTo>
                  <a:pt x="0" y="114300"/>
                </a:lnTo>
                <a:lnTo>
                  <a:pt x="10515600" y="114300"/>
                </a:lnTo>
                <a:lnTo>
                  <a:pt x="10515600" y="0"/>
                </a:lnTo>
                <a:close/>
              </a:path>
            </a:pathLst>
          </a:custGeom>
          <a:solidFill>
            <a:srgbClr val="5B9BD4"/>
          </a:solidFill>
        </p:spPr>
        <p:txBody>
          <a:bodyPr wrap="square" lIns="0" tIns="0" rIns="0" bIns="0" rtlCol="0"/>
          <a:lstStyle/>
          <a:p/>
        </p:txBody>
      </p:sp>
      <p:sp>
        <p:nvSpPr>
          <p:cNvPr id="3" name="object 3" descr=""/>
          <p:cNvSpPr/>
          <p:nvPr/>
        </p:nvSpPr>
        <p:spPr>
          <a:xfrm>
            <a:off x="1953767" y="2551176"/>
            <a:ext cx="9400540" cy="2926080"/>
          </a:xfrm>
          <a:custGeom>
            <a:avLst/>
            <a:gdLst/>
            <a:ahLst/>
            <a:cxnLst/>
            <a:rect l="l" t="t" r="r" b="b"/>
            <a:pathLst>
              <a:path w="9400540" h="2926079">
                <a:moveTo>
                  <a:pt x="0" y="487679"/>
                </a:moveTo>
                <a:lnTo>
                  <a:pt x="2232" y="440708"/>
                </a:lnTo>
                <a:lnTo>
                  <a:pt x="8792" y="395001"/>
                </a:lnTo>
                <a:lnTo>
                  <a:pt x="19476" y="350762"/>
                </a:lnTo>
                <a:lnTo>
                  <a:pt x="34080" y="308196"/>
                </a:lnTo>
                <a:lnTo>
                  <a:pt x="52400" y="267508"/>
                </a:lnTo>
                <a:lnTo>
                  <a:pt x="74230" y="228900"/>
                </a:lnTo>
                <a:lnTo>
                  <a:pt x="99367" y="192578"/>
                </a:lnTo>
                <a:lnTo>
                  <a:pt x="127607" y="158746"/>
                </a:lnTo>
                <a:lnTo>
                  <a:pt x="158746" y="127607"/>
                </a:lnTo>
                <a:lnTo>
                  <a:pt x="192578" y="99367"/>
                </a:lnTo>
                <a:lnTo>
                  <a:pt x="228900" y="74230"/>
                </a:lnTo>
                <a:lnTo>
                  <a:pt x="267508" y="52400"/>
                </a:lnTo>
                <a:lnTo>
                  <a:pt x="308196" y="34080"/>
                </a:lnTo>
                <a:lnTo>
                  <a:pt x="350762" y="19476"/>
                </a:lnTo>
                <a:lnTo>
                  <a:pt x="395001" y="8792"/>
                </a:lnTo>
                <a:lnTo>
                  <a:pt x="440708" y="2232"/>
                </a:lnTo>
                <a:lnTo>
                  <a:pt x="487680" y="0"/>
                </a:lnTo>
                <a:lnTo>
                  <a:pt x="8912352" y="0"/>
                </a:lnTo>
                <a:lnTo>
                  <a:pt x="8959323" y="2232"/>
                </a:lnTo>
                <a:lnTo>
                  <a:pt x="9005030" y="8792"/>
                </a:lnTo>
                <a:lnTo>
                  <a:pt x="9049269" y="19476"/>
                </a:lnTo>
                <a:lnTo>
                  <a:pt x="9091835" y="34080"/>
                </a:lnTo>
                <a:lnTo>
                  <a:pt x="9132523" y="52400"/>
                </a:lnTo>
                <a:lnTo>
                  <a:pt x="9171131" y="74230"/>
                </a:lnTo>
                <a:lnTo>
                  <a:pt x="9207453" y="99367"/>
                </a:lnTo>
                <a:lnTo>
                  <a:pt x="9241285" y="127607"/>
                </a:lnTo>
                <a:lnTo>
                  <a:pt x="9272424" y="158746"/>
                </a:lnTo>
                <a:lnTo>
                  <a:pt x="9300664" y="192578"/>
                </a:lnTo>
                <a:lnTo>
                  <a:pt x="9325801" y="228900"/>
                </a:lnTo>
                <a:lnTo>
                  <a:pt x="9347631" y="267508"/>
                </a:lnTo>
                <a:lnTo>
                  <a:pt x="9365951" y="308196"/>
                </a:lnTo>
                <a:lnTo>
                  <a:pt x="9380555" y="350762"/>
                </a:lnTo>
                <a:lnTo>
                  <a:pt x="9391239" y="395001"/>
                </a:lnTo>
                <a:lnTo>
                  <a:pt x="9397799" y="440708"/>
                </a:lnTo>
                <a:lnTo>
                  <a:pt x="9400032" y="487679"/>
                </a:lnTo>
                <a:lnTo>
                  <a:pt x="9400032" y="2438400"/>
                </a:lnTo>
                <a:lnTo>
                  <a:pt x="9397799" y="2485371"/>
                </a:lnTo>
                <a:lnTo>
                  <a:pt x="9391239" y="2531078"/>
                </a:lnTo>
                <a:lnTo>
                  <a:pt x="9380555" y="2575317"/>
                </a:lnTo>
                <a:lnTo>
                  <a:pt x="9365951" y="2617883"/>
                </a:lnTo>
                <a:lnTo>
                  <a:pt x="9347631" y="2658571"/>
                </a:lnTo>
                <a:lnTo>
                  <a:pt x="9325801" y="2697179"/>
                </a:lnTo>
                <a:lnTo>
                  <a:pt x="9300664" y="2733501"/>
                </a:lnTo>
                <a:lnTo>
                  <a:pt x="9272424" y="2767333"/>
                </a:lnTo>
                <a:lnTo>
                  <a:pt x="9241285" y="2798472"/>
                </a:lnTo>
                <a:lnTo>
                  <a:pt x="9207453" y="2826712"/>
                </a:lnTo>
                <a:lnTo>
                  <a:pt x="9171131" y="2851849"/>
                </a:lnTo>
                <a:lnTo>
                  <a:pt x="9132523" y="2873679"/>
                </a:lnTo>
                <a:lnTo>
                  <a:pt x="9091835" y="2891999"/>
                </a:lnTo>
                <a:lnTo>
                  <a:pt x="9049269" y="2906603"/>
                </a:lnTo>
                <a:lnTo>
                  <a:pt x="9005030" y="2917287"/>
                </a:lnTo>
                <a:lnTo>
                  <a:pt x="8959323" y="2923847"/>
                </a:lnTo>
                <a:lnTo>
                  <a:pt x="8912352" y="2926080"/>
                </a:lnTo>
                <a:lnTo>
                  <a:pt x="487680" y="2926080"/>
                </a:lnTo>
                <a:lnTo>
                  <a:pt x="440708" y="2923847"/>
                </a:lnTo>
                <a:lnTo>
                  <a:pt x="395001" y="2917287"/>
                </a:lnTo>
                <a:lnTo>
                  <a:pt x="350762" y="2906603"/>
                </a:lnTo>
                <a:lnTo>
                  <a:pt x="308196" y="2891999"/>
                </a:lnTo>
                <a:lnTo>
                  <a:pt x="267508" y="2873679"/>
                </a:lnTo>
                <a:lnTo>
                  <a:pt x="228900" y="2851849"/>
                </a:lnTo>
                <a:lnTo>
                  <a:pt x="192578" y="2826712"/>
                </a:lnTo>
                <a:lnTo>
                  <a:pt x="158746" y="2798472"/>
                </a:lnTo>
                <a:lnTo>
                  <a:pt x="127607" y="2767333"/>
                </a:lnTo>
                <a:lnTo>
                  <a:pt x="99367" y="2733501"/>
                </a:lnTo>
                <a:lnTo>
                  <a:pt x="74230" y="2697179"/>
                </a:lnTo>
                <a:lnTo>
                  <a:pt x="52400" y="2658571"/>
                </a:lnTo>
                <a:lnTo>
                  <a:pt x="34080" y="2617883"/>
                </a:lnTo>
                <a:lnTo>
                  <a:pt x="19476" y="2575317"/>
                </a:lnTo>
                <a:lnTo>
                  <a:pt x="8792" y="2531078"/>
                </a:lnTo>
                <a:lnTo>
                  <a:pt x="2232" y="2485371"/>
                </a:lnTo>
                <a:lnTo>
                  <a:pt x="0" y="2438400"/>
                </a:lnTo>
                <a:lnTo>
                  <a:pt x="0" y="487679"/>
                </a:lnTo>
                <a:close/>
              </a:path>
            </a:pathLst>
          </a:custGeom>
          <a:ln w="12191">
            <a:solidFill>
              <a:srgbClr val="396692"/>
            </a:solidFill>
          </a:ln>
        </p:spPr>
        <p:txBody>
          <a:bodyPr wrap="square" lIns="0" tIns="0" rIns="0" bIns="0" rtlCol="0"/>
          <a:lstStyle/>
          <a:p/>
        </p:txBody>
      </p:sp>
      <p:sp>
        <p:nvSpPr>
          <p:cNvPr id="4" name="object 4" descr=""/>
          <p:cNvSpPr txBox="1"/>
          <p:nvPr/>
        </p:nvSpPr>
        <p:spPr>
          <a:xfrm>
            <a:off x="2553080" y="2094941"/>
            <a:ext cx="8430260" cy="2960370"/>
          </a:xfrm>
          <a:prstGeom prst="rect">
            <a:avLst/>
          </a:prstGeom>
        </p:spPr>
        <p:txBody>
          <a:bodyPr wrap="square" lIns="0" tIns="12700" rIns="0" bIns="0" rtlCol="0" vert="horz">
            <a:spAutoFit/>
          </a:bodyPr>
          <a:lstStyle/>
          <a:p>
            <a:pPr algn="ctr" marR="218440">
              <a:lnSpc>
                <a:spcPct val="100000"/>
              </a:lnSpc>
              <a:spcBef>
                <a:spcPts val="100"/>
              </a:spcBef>
            </a:pPr>
            <a:r>
              <a:rPr dirty="0" sz="2400" spc="-10" b="1">
                <a:solidFill>
                  <a:srgbClr val="396692"/>
                </a:solidFill>
                <a:latin typeface="微軟正黑體"/>
                <a:cs typeface="微軟正黑體"/>
              </a:rPr>
              <a:t>兒少性剝削防制條例 第36</a:t>
            </a:r>
            <a:r>
              <a:rPr dirty="0" sz="2400" spc="-50" b="1">
                <a:solidFill>
                  <a:srgbClr val="396692"/>
                </a:solidFill>
                <a:latin typeface="微軟正黑體"/>
                <a:cs typeface="微軟正黑體"/>
              </a:rPr>
              <a:t>條</a:t>
            </a:r>
            <a:endParaRPr sz="2400">
              <a:latin typeface="微軟正黑體"/>
              <a:cs typeface="微軟正黑體"/>
            </a:endParaRPr>
          </a:p>
          <a:p>
            <a:pPr algn="just" marL="12700" marR="5715" indent="269240">
              <a:lnSpc>
                <a:spcPct val="120100"/>
              </a:lnSpc>
              <a:spcBef>
                <a:spcPts val="1735"/>
              </a:spcBef>
              <a:buClr>
                <a:srgbClr val="000000"/>
              </a:buClr>
              <a:buFont typeface=""/>
              <a:buAutoNum type="arabicPeriod"/>
              <a:tabLst>
                <a:tab pos="281940" algn="l"/>
              </a:tabLst>
            </a:pPr>
            <a:r>
              <a:rPr dirty="0" sz="2000" spc="-10" b="1">
                <a:solidFill>
                  <a:srgbClr val="FF7B80"/>
                </a:solidFill>
                <a:latin typeface="微軟正黑體"/>
                <a:cs typeface="微軟正黑體"/>
              </a:rPr>
              <a:t>拍攝、製造</a:t>
            </a:r>
            <a:r>
              <a:rPr dirty="0" sz="2000" spc="-30">
                <a:latin typeface="微軟正黑體"/>
                <a:cs typeface="微軟正黑體"/>
              </a:rPr>
              <a:t>兒童或少年之性影像、與性相關而客觀上足以引起性慾或羞恥</a:t>
            </a:r>
            <a:r>
              <a:rPr dirty="0" sz="2000" spc="-10">
                <a:latin typeface="微軟正黑體"/>
                <a:cs typeface="微軟正黑體"/>
              </a:rPr>
              <a:t>之圖畫、語音或其他物品，處</a:t>
            </a:r>
            <a:r>
              <a:rPr dirty="0" sz="2000" spc="-15" b="1">
                <a:solidFill>
                  <a:srgbClr val="FF7B80"/>
                </a:solidFill>
                <a:latin typeface="微軟正黑體"/>
                <a:cs typeface="微軟正黑體"/>
              </a:rPr>
              <a:t>一年以上七年以下</a:t>
            </a:r>
            <a:r>
              <a:rPr dirty="0" sz="2000" spc="-20">
                <a:latin typeface="微軟正黑體"/>
                <a:cs typeface="微軟正黑體"/>
              </a:rPr>
              <a:t>有期徒刑，得併科新臺幣一</a:t>
            </a:r>
            <a:r>
              <a:rPr dirty="0" sz="2000" spc="-10">
                <a:latin typeface="微軟正黑體"/>
                <a:cs typeface="微軟正黑體"/>
              </a:rPr>
              <a:t>百萬元以下罰金。</a:t>
            </a:r>
            <a:endParaRPr sz="2000">
              <a:latin typeface="微軟正黑體"/>
              <a:cs typeface="微軟正黑體"/>
            </a:endParaRPr>
          </a:p>
          <a:p>
            <a:pPr algn="just" marL="12700" marR="5080" indent="269240">
              <a:lnSpc>
                <a:spcPct val="120000"/>
              </a:lnSpc>
              <a:spcBef>
                <a:spcPts val="1200"/>
              </a:spcBef>
              <a:buAutoNum type="arabicPeriod"/>
              <a:tabLst>
                <a:tab pos="281940" algn="l"/>
              </a:tabLst>
            </a:pPr>
            <a:r>
              <a:rPr dirty="0" sz="2000" spc="-15">
                <a:latin typeface="微軟正黑體"/>
                <a:cs typeface="微軟正黑體"/>
              </a:rPr>
              <a:t>招募、引誘、容留、媒介、協助或以他法，</a:t>
            </a:r>
            <a:r>
              <a:rPr dirty="0" sz="2000" spc="-30" b="1">
                <a:solidFill>
                  <a:srgbClr val="FF7B80"/>
                </a:solidFill>
                <a:latin typeface="微軟正黑體"/>
                <a:cs typeface="微軟正黑體"/>
              </a:rPr>
              <a:t>使兒童或少年被拍攝、自行拍</a:t>
            </a:r>
            <a:r>
              <a:rPr dirty="0" sz="2000" spc="-5" b="1">
                <a:solidFill>
                  <a:srgbClr val="FF7B80"/>
                </a:solidFill>
                <a:latin typeface="微軟正黑體"/>
                <a:cs typeface="微軟正黑體"/>
              </a:rPr>
              <a:t>攝、製造</a:t>
            </a:r>
            <a:r>
              <a:rPr dirty="0" sz="2000" spc="-20">
                <a:latin typeface="微軟正黑體"/>
                <a:cs typeface="微軟正黑體"/>
              </a:rPr>
              <a:t>性影像、與性相關而客觀上足以引起性慾或羞恥之圖畫、語音或其</a:t>
            </a:r>
            <a:r>
              <a:rPr dirty="0" sz="2000" spc="-5">
                <a:latin typeface="微軟正黑體"/>
                <a:cs typeface="微軟正黑體"/>
              </a:rPr>
              <a:t>他物品，處</a:t>
            </a:r>
            <a:r>
              <a:rPr dirty="0" sz="2000" spc="-5" b="1">
                <a:solidFill>
                  <a:srgbClr val="FF7B80"/>
                </a:solidFill>
                <a:latin typeface="微軟正黑體"/>
                <a:cs typeface="微軟正黑體"/>
              </a:rPr>
              <a:t>三年以上十年以下</a:t>
            </a:r>
            <a:r>
              <a:rPr dirty="0" sz="2000" spc="-20">
                <a:latin typeface="微軟正黑體"/>
                <a:cs typeface="微軟正黑體"/>
              </a:rPr>
              <a:t>有期徒刑，得併科新臺幣三百萬元以下罰金。</a:t>
            </a:r>
            <a:endParaRPr sz="2000">
              <a:latin typeface="微軟正黑體"/>
              <a:cs typeface="微軟正黑體"/>
            </a:endParaRPr>
          </a:p>
        </p:txBody>
      </p:sp>
      <p:sp>
        <p:nvSpPr>
          <p:cNvPr id="5" name="object 5"/>
          <p:cNvSpPr txBox="1">
            <a:spLocks noGrp="1"/>
          </p:cNvSpPr>
          <p:nvPr>
            <p:ph type="title"/>
          </p:nvPr>
        </p:nvSpPr>
        <p:spPr>
          <a:prstGeom prst="rect"/>
        </p:spPr>
        <p:txBody>
          <a:bodyPr wrap="square" lIns="0" tIns="13335" rIns="0" bIns="0" rtlCol="0" vert="horz">
            <a:spAutoFit/>
          </a:bodyPr>
          <a:lstStyle/>
          <a:p>
            <a:pPr marL="12700">
              <a:lnSpc>
                <a:spcPct val="100000"/>
              </a:lnSpc>
              <a:spcBef>
                <a:spcPts val="105"/>
              </a:spcBef>
            </a:pPr>
            <a:r>
              <a:rPr dirty="0" spc="-5">
                <a:solidFill>
                  <a:srgbClr val="404040"/>
                </a:solidFill>
              </a:rPr>
              <a:t>性私密影像</a:t>
            </a:r>
            <a:r>
              <a:rPr dirty="0" spc="-20"/>
              <a:t>常見法條-保護兒少專用</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
          <p:cNvSpPr/>
          <p:nvPr/>
        </p:nvSpPr>
        <p:spPr>
          <a:xfrm>
            <a:off x="838200" y="1575816"/>
            <a:ext cx="10515600" cy="114300"/>
          </a:xfrm>
          <a:custGeom>
            <a:avLst/>
            <a:gdLst/>
            <a:ahLst/>
            <a:cxnLst/>
            <a:rect l="l" t="t" r="r" b="b"/>
            <a:pathLst>
              <a:path w="10515600" h="114300">
                <a:moveTo>
                  <a:pt x="10515600" y="0"/>
                </a:moveTo>
                <a:lnTo>
                  <a:pt x="0" y="0"/>
                </a:lnTo>
                <a:lnTo>
                  <a:pt x="0" y="114300"/>
                </a:lnTo>
                <a:lnTo>
                  <a:pt x="10515600" y="114300"/>
                </a:lnTo>
                <a:lnTo>
                  <a:pt x="10515600" y="0"/>
                </a:lnTo>
                <a:close/>
              </a:path>
            </a:pathLst>
          </a:custGeom>
          <a:solidFill>
            <a:srgbClr val="5B9BD4"/>
          </a:solidFill>
        </p:spPr>
        <p:txBody>
          <a:bodyPr wrap="square" lIns="0" tIns="0" rIns="0" bIns="0" rtlCol="0"/>
          <a:lstStyle/>
          <a:p/>
        </p:txBody>
      </p:sp>
      <p:sp>
        <p:nvSpPr>
          <p:cNvPr id="3" name="object 3" descr=""/>
          <p:cNvSpPr/>
          <p:nvPr/>
        </p:nvSpPr>
        <p:spPr>
          <a:xfrm>
            <a:off x="1988820" y="2552700"/>
            <a:ext cx="9364980" cy="3197860"/>
          </a:xfrm>
          <a:custGeom>
            <a:avLst/>
            <a:gdLst/>
            <a:ahLst/>
            <a:cxnLst/>
            <a:rect l="l" t="t" r="r" b="b"/>
            <a:pathLst>
              <a:path w="9364980" h="3197860">
                <a:moveTo>
                  <a:pt x="0" y="532891"/>
                </a:moveTo>
                <a:lnTo>
                  <a:pt x="2178" y="484395"/>
                </a:lnTo>
                <a:lnTo>
                  <a:pt x="8587" y="437116"/>
                </a:lnTo>
                <a:lnTo>
                  <a:pt x="19038" y="391245"/>
                </a:lnTo>
                <a:lnTo>
                  <a:pt x="33344" y="346968"/>
                </a:lnTo>
                <a:lnTo>
                  <a:pt x="51316" y="304475"/>
                </a:lnTo>
                <a:lnTo>
                  <a:pt x="72766" y="263953"/>
                </a:lnTo>
                <a:lnTo>
                  <a:pt x="97505" y="225590"/>
                </a:lnTo>
                <a:lnTo>
                  <a:pt x="125345" y="189576"/>
                </a:lnTo>
                <a:lnTo>
                  <a:pt x="156098" y="156098"/>
                </a:lnTo>
                <a:lnTo>
                  <a:pt x="189576" y="125345"/>
                </a:lnTo>
                <a:lnTo>
                  <a:pt x="225590" y="97505"/>
                </a:lnTo>
                <a:lnTo>
                  <a:pt x="263953" y="72766"/>
                </a:lnTo>
                <a:lnTo>
                  <a:pt x="304475" y="51316"/>
                </a:lnTo>
                <a:lnTo>
                  <a:pt x="346968" y="33344"/>
                </a:lnTo>
                <a:lnTo>
                  <a:pt x="391245" y="19038"/>
                </a:lnTo>
                <a:lnTo>
                  <a:pt x="437116" y="8587"/>
                </a:lnTo>
                <a:lnTo>
                  <a:pt x="484395" y="2178"/>
                </a:lnTo>
                <a:lnTo>
                  <a:pt x="532892" y="0"/>
                </a:lnTo>
                <a:lnTo>
                  <a:pt x="8832088" y="0"/>
                </a:lnTo>
                <a:lnTo>
                  <a:pt x="8880584" y="2178"/>
                </a:lnTo>
                <a:lnTo>
                  <a:pt x="8927863" y="8587"/>
                </a:lnTo>
                <a:lnTo>
                  <a:pt x="8973734" y="19038"/>
                </a:lnTo>
                <a:lnTo>
                  <a:pt x="9018011" y="33344"/>
                </a:lnTo>
                <a:lnTo>
                  <a:pt x="9060504" y="51316"/>
                </a:lnTo>
                <a:lnTo>
                  <a:pt x="9101026" y="72766"/>
                </a:lnTo>
                <a:lnTo>
                  <a:pt x="9139389" y="97505"/>
                </a:lnTo>
                <a:lnTo>
                  <a:pt x="9175403" y="125345"/>
                </a:lnTo>
                <a:lnTo>
                  <a:pt x="9208881" y="156098"/>
                </a:lnTo>
                <a:lnTo>
                  <a:pt x="9239634" y="189576"/>
                </a:lnTo>
                <a:lnTo>
                  <a:pt x="9267474" y="225590"/>
                </a:lnTo>
                <a:lnTo>
                  <a:pt x="9292213" y="263953"/>
                </a:lnTo>
                <a:lnTo>
                  <a:pt x="9313663" y="304475"/>
                </a:lnTo>
                <a:lnTo>
                  <a:pt x="9331635" y="346968"/>
                </a:lnTo>
                <a:lnTo>
                  <a:pt x="9345941" y="391245"/>
                </a:lnTo>
                <a:lnTo>
                  <a:pt x="9356392" y="437116"/>
                </a:lnTo>
                <a:lnTo>
                  <a:pt x="9362801" y="484395"/>
                </a:lnTo>
                <a:lnTo>
                  <a:pt x="9364980" y="532891"/>
                </a:lnTo>
                <a:lnTo>
                  <a:pt x="9364980" y="2664460"/>
                </a:lnTo>
                <a:lnTo>
                  <a:pt x="9362801" y="2712956"/>
                </a:lnTo>
                <a:lnTo>
                  <a:pt x="9356392" y="2760235"/>
                </a:lnTo>
                <a:lnTo>
                  <a:pt x="9345941" y="2806106"/>
                </a:lnTo>
                <a:lnTo>
                  <a:pt x="9331635" y="2850383"/>
                </a:lnTo>
                <a:lnTo>
                  <a:pt x="9313663" y="2892876"/>
                </a:lnTo>
                <a:lnTo>
                  <a:pt x="9292213" y="2933398"/>
                </a:lnTo>
                <a:lnTo>
                  <a:pt x="9267474" y="2971761"/>
                </a:lnTo>
                <a:lnTo>
                  <a:pt x="9239634" y="3007775"/>
                </a:lnTo>
                <a:lnTo>
                  <a:pt x="9208881" y="3041253"/>
                </a:lnTo>
                <a:lnTo>
                  <a:pt x="9175403" y="3072006"/>
                </a:lnTo>
                <a:lnTo>
                  <a:pt x="9139389" y="3099846"/>
                </a:lnTo>
                <a:lnTo>
                  <a:pt x="9101026" y="3124585"/>
                </a:lnTo>
                <a:lnTo>
                  <a:pt x="9060504" y="3146035"/>
                </a:lnTo>
                <a:lnTo>
                  <a:pt x="9018011" y="3164007"/>
                </a:lnTo>
                <a:lnTo>
                  <a:pt x="8973734" y="3178313"/>
                </a:lnTo>
                <a:lnTo>
                  <a:pt x="8927863" y="3188764"/>
                </a:lnTo>
                <a:lnTo>
                  <a:pt x="8880584" y="3195173"/>
                </a:lnTo>
                <a:lnTo>
                  <a:pt x="8832088" y="3197352"/>
                </a:lnTo>
                <a:lnTo>
                  <a:pt x="532892" y="3197352"/>
                </a:lnTo>
                <a:lnTo>
                  <a:pt x="484395" y="3195173"/>
                </a:lnTo>
                <a:lnTo>
                  <a:pt x="437116" y="3188764"/>
                </a:lnTo>
                <a:lnTo>
                  <a:pt x="391245" y="3178313"/>
                </a:lnTo>
                <a:lnTo>
                  <a:pt x="346968" y="3164007"/>
                </a:lnTo>
                <a:lnTo>
                  <a:pt x="304475" y="3146035"/>
                </a:lnTo>
                <a:lnTo>
                  <a:pt x="263953" y="3124585"/>
                </a:lnTo>
                <a:lnTo>
                  <a:pt x="225590" y="3099846"/>
                </a:lnTo>
                <a:lnTo>
                  <a:pt x="189576" y="3072006"/>
                </a:lnTo>
                <a:lnTo>
                  <a:pt x="156098" y="3041253"/>
                </a:lnTo>
                <a:lnTo>
                  <a:pt x="125345" y="3007775"/>
                </a:lnTo>
                <a:lnTo>
                  <a:pt x="97505" y="2971761"/>
                </a:lnTo>
                <a:lnTo>
                  <a:pt x="72766" y="2933398"/>
                </a:lnTo>
                <a:lnTo>
                  <a:pt x="51316" y="2892876"/>
                </a:lnTo>
                <a:lnTo>
                  <a:pt x="33344" y="2850383"/>
                </a:lnTo>
                <a:lnTo>
                  <a:pt x="19038" y="2806106"/>
                </a:lnTo>
                <a:lnTo>
                  <a:pt x="8587" y="2760235"/>
                </a:lnTo>
                <a:lnTo>
                  <a:pt x="2178" y="2712956"/>
                </a:lnTo>
                <a:lnTo>
                  <a:pt x="0" y="2664460"/>
                </a:lnTo>
                <a:lnTo>
                  <a:pt x="0" y="532891"/>
                </a:lnTo>
                <a:close/>
              </a:path>
            </a:pathLst>
          </a:custGeom>
          <a:ln w="12192">
            <a:solidFill>
              <a:srgbClr val="396692"/>
            </a:solidFill>
          </a:ln>
        </p:spPr>
        <p:txBody>
          <a:bodyPr wrap="square" lIns="0" tIns="0" rIns="0" bIns="0" rtlCol="0"/>
          <a:lstStyle/>
          <a:p/>
        </p:txBody>
      </p:sp>
      <p:sp>
        <p:nvSpPr>
          <p:cNvPr id="4" name="object 4" descr=""/>
          <p:cNvSpPr txBox="1"/>
          <p:nvPr/>
        </p:nvSpPr>
        <p:spPr>
          <a:xfrm>
            <a:off x="2551302" y="2104466"/>
            <a:ext cx="8429625" cy="3041015"/>
          </a:xfrm>
          <a:prstGeom prst="rect">
            <a:avLst/>
          </a:prstGeom>
        </p:spPr>
        <p:txBody>
          <a:bodyPr wrap="square" lIns="0" tIns="12700" rIns="0" bIns="0" rtlCol="0" vert="horz">
            <a:spAutoFit/>
          </a:bodyPr>
          <a:lstStyle/>
          <a:p>
            <a:pPr algn="just" marL="2223770">
              <a:lnSpc>
                <a:spcPct val="100000"/>
              </a:lnSpc>
              <a:spcBef>
                <a:spcPts val="100"/>
              </a:spcBef>
            </a:pPr>
            <a:r>
              <a:rPr dirty="0" sz="2400" spc="-10" b="1">
                <a:solidFill>
                  <a:srgbClr val="396692"/>
                </a:solidFill>
                <a:latin typeface="微軟正黑體"/>
                <a:cs typeface="微軟正黑體"/>
              </a:rPr>
              <a:t>兒少性剝削防制條例 第36</a:t>
            </a:r>
            <a:r>
              <a:rPr dirty="0" sz="2400" spc="-50" b="1">
                <a:solidFill>
                  <a:srgbClr val="396692"/>
                </a:solidFill>
                <a:latin typeface="微軟正黑體"/>
                <a:cs typeface="微軟正黑體"/>
              </a:rPr>
              <a:t>條</a:t>
            </a:r>
            <a:endParaRPr sz="2400">
              <a:latin typeface="微軟正黑體"/>
              <a:cs typeface="微軟正黑體"/>
            </a:endParaRPr>
          </a:p>
          <a:p>
            <a:pPr algn="just" marL="12700" marR="5080" indent="268605">
              <a:lnSpc>
                <a:spcPct val="120000"/>
              </a:lnSpc>
              <a:spcBef>
                <a:spcPts val="1180"/>
              </a:spcBef>
              <a:buAutoNum type="arabicPeriod" startAt="3"/>
              <a:tabLst>
                <a:tab pos="281305" algn="l"/>
              </a:tabLst>
            </a:pPr>
            <a:r>
              <a:rPr dirty="0" sz="2000" spc="-15">
                <a:latin typeface="微軟正黑體"/>
                <a:cs typeface="微軟正黑體"/>
              </a:rPr>
              <a:t>以強暴、脅迫、藥劑、詐術、催眠術或其他</a:t>
            </a:r>
            <a:r>
              <a:rPr dirty="0" sz="2000" spc="-15" b="1">
                <a:solidFill>
                  <a:srgbClr val="FF7B80"/>
                </a:solidFill>
                <a:latin typeface="微軟正黑體"/>
                <a:cs typeface="微軟正黑體"/>
              </a:rPr>
              <a:t>違反本人意願之方法</a:t>
            </a:r>
            <a:r>
              <a:rPr dirty="0" sz="2000" spc="-20">
                <a:latin typeface="微軟正黑體"/>
                <a:cs typeface="微軟正黑體"/>
              </a:rPr>
              <a:t>，使兒童</a:t>
            </a:r>
            <a:r>
              <a:rPr dirty="0" sz="2000">
                <a:latin typeface="微軟正黑體"/>
                <a:cs typeface="微軟正黑體"/>
              </a:rPr>
              <a:t>或少年</a:t>
            </a:r>
            <a:r>
              <a:rPr dirty="0" sz="2000" spc="-10" b="1">
                <a:solidFill>
                  <a:srgbClr val="FF7B80"/>
                </a:solidFill>
                <a:latin typeface="微軟正黑體"/>
                <a:cs typeface="微軟正黑體"/>
              </a:rPr>
              <a:t>被拍攝、自行拍攝、製造性影像</a:t>
            </a:r>
            <a:r>
              <a:rPr dirty="0" sz="2000" spc="-20">
                <a:latin typeface="微軟正黑體"/>
                <a:cs typeface="微軟正黑體"/>
              </a:rPr>
              <a:t>、與性相關而客觀上足以引起性慾或</a:t>
            </a:r>
            <a:r>
              <a:rPr dirty="0" sz="2000" spc="-10">
                <a:latin typeface="微軟正黑體"/>
                <a:cs typeface="微軟正黑體"/>
              </a:rPr>
              <a:t>羞恥之圖畫、語音或其他物品者，處</a:t>
            </a:r>
            <a:r>
              <a:rPr dirty="0" sz="2000" spc="-15" b="1">
                <a:solidFill>
                  <a:srgbClr val="FF7B80"/>
                </a:solidFill>
                <a:latin typeface="微軟正黑體"/>
                <a:cs typeface="微軟正黑體"/>
              </a:rPr>
              <a:t>七年以上</a:t>
            </a:r>
            <a:r>
              <a:rPr dirty="0" sz="2000" spc="-20">
                <a:latin typeface="微軟正黑體"/>
                <a:cs typeface="微軟正黑體"/>
              </a:rPr>
              <a:t>有期徒刑，得併科新臺幣五百</a:t>
            </a:r>
            <a:r>
              <a:rPr dirty="0" sz="2000" spc="-10">
                <a:latin typeface="微軟正黑體"/>
                <a:cs typeface="微軟正黑體"/>
              </a:rPr>
              <a:t>萬元以下罰金。</a:t>
            </a:r>
            <a:endParaRPr sz="2000">
              <a:latin typeface="微軟正黑體"/>
              <a:cs typeface="微軟正黑體"/>
            </a:endParaRPr>
          </a:p>
          <a:p>
            <a:pPr algn="just" marL="281305" indent="-268605">
              <a:lnSpc>
                <a:spcPct val="100000"/>
              </a:lnSpc>
              <a:spcBef>
                <a:spcPts val="1680"/>
              </a:spcBef>
              <a:buAutoNum type="arabicPeriod" startAt="3"/>
              <a:tabLst>
                <a:tab pos="281305" algn="l"/>
              </a:tabLst>
            </a:pPr>
            <a:r>
              <a:rPr dirty="0" sz="2000" spc="-20">
                <a:latin typeface="微軟正黑體"/>
                <a:cs typeface="微軟正黑體"/>
              </a:rPr>
              <a:t>意圖營利犯前三項之罪者，依各該條項之規定，加重其刑至二分之一。</a:t>
            </a:r>
            <a:endParaRPr sz="2000">
              <a:latin typeface="微軟正黑體"/>
              <a:cs typeface="微軟正黑體"/>
            </a:endParaRPr>
          </a:p>
          <a:p>
            <a:pPr algn="just" marL="281305" indent="-268605">
              <a:lnSpc>
                <a:spcPct val="100000"/>
              </a:lnSpc>
              <a:spcBef>
                <a:spcPts val="1680"/>
              </a:spcBef>
              <a:buAutoNum type="arabicPeriod" startAt="3"/>
              <a:tabLst>
                <a:tab pos="281305" algn="l"/>
              </a:tabLst>
            </a:pPr>
            <a:r>
              <a:rPr dirty="0" sz="2000" spc="-15">
                <a:latin typeface="微軟正黑體"/>
                <a:cs typeface="微軟正黑體"/>
              </a:rPr>
              <a:t>前四項之未遂犯罰之。</a:t>
            </a:r>
            <a:endParaRPr sz="2000">
              <a:latin typeface="微軟正黑體"/>
              <a:cs typeface="微軟正黑體"/>
            </a:endParaRPr>
          </a:p>
        </p:txBody>
      </p:sp>
      <p:sp>
        <p:nvSpPr>
          <p:cNvPr id="5" name="object 5"/>
          <p:cNvSpPr txBox="1">
            <a:spLocks noGrp="1"/>
          </p:cNvSpPr>
          <p:nvPr>
            <p:ph type="title"/>
          </p:nvPr>
        </p:nvSpPr>
        <p:spPr>
          <a:prstGeom prst="rect"/>
        </p:spPr>
        <p:txBody>
          <a:bodyPr wrap="square" lIns="0" tIns="13335" rIns="0" bIns="0" rtlCol="0" vert="horz">
            <a:spAutoFit/>
          </a:bodyPr>
          <a:lstStyle/>
          <a:p>
            <a:pPr marL="12700">
              <a:lnSpc>
                <a:spcPct val="100000"/>
              </a:lnSpc>
              <a:spcBef>
                <a:spcPts val="105"/>
              </a:spcBef>
            </a:pPr>
            <a:r>
              <a:rPr dirty="0" spc="-5">
                <a:solidFill>
                  <a:srgbClr val="404040"/>
                </a:solidFill>
              </a:rPr>
              <a:t>性私密影像</a:t>
            </a:r>
            <a:r>
              <a:rPr dirty="0" spc="-20"/>
              <a:t>常見法條-保護兒少專用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
          <p:cNvSpPr/>
          <p:nvPr/>
        </p:nvSpPr>
        <p:spPr>
          <a:xfrm>
            <a:off x="838200" y="1575816"/>
            <a:ext cx="10515600" cy="114300"/>
          </a:xfrm>
          <a:custGeom>
            <a:avLst/>
            <a:gdLst/>
            <a:ahLst/>
            <a:cxnLst/>
            <a:rect l="l" t="t" r="r" b="b"/>
            <a:pathLst>
              <a:path w="10515600" h="114300">
                <a:moveTo>
                  <a:pt x="10515600" y="0"/>
                </a:moveTo>
                <a:lnTo>
                  <a:pt x="0" y="0"/>
                </a:lnTo>
                <a:lnTo>
                  <a:pt x="0" y="114300"/>
                </a:lnTo>
                <a:lnTo>
                  <a:pt x="10515600" y="114300"/>
                </a:lnTo>
                <a:lnTo>
                  <a:pt x="10515600" y="0"/>
                </a:lnTo>
                <a:close/>
              </a:path>
            </a:pathLst>
          </a:custGeom>
          <a:solidFill>
            <a:srgbClr val="5B9BD4"/>
          </a:solidFill>
        </p:spPr>
        <p:txBody>
          <a:bodyPr wrap="square" lIns="0" tIns="0" rIns="0" bIns="0" rtlCol="0"/>
          <a:lstStyle/>
          <a:p/>
        </p:txBody>
      </p:sp>
      <p:sp>
        <p:nvSpPr>
          <p:cNvPr id="3" name="object 3" descr=""/>
          <p:cNvSpPr/>
          <p:nvPr/>
        </p:nvSpPr>
        <p:spPr>
          <a:xfrm>
            <a:off x="1926335" y="2561844"/>
            <a:ext cx="9427845" cy="3622675"/>
          </a:xfrm>
          <a:custGeom>
            <a:avLst/>
            <a:gdLst/>
            <a:ahLst/>
            <a:cxnLst/>
            <a:rect l="l" t="t" r="r" b="b"/>
            <a:pathLst>
              <a:path w="9427845" h="3622675">
                <a:moveTo>
                  <a:pt x="0" y="603757"/>
                </a:moveTo>
                <a:lnTo>
                  <a:pt x="1816" y="556567"/>
                </a:lnTo>
                <a:lnTo>
                  <a:pt x="7175" y="510371"/>
                </a:lnTo>
                <a:lnTo>
                  <a:pt x="15942" y="465304"/>
                </a:lnTo>
                <a:lnTo>
                  <a:pt x="27985" y="421499"/>
                </a:lnTo>
                <a:lnTo>
                  <a:pt x="43167" y="379092"/>
                </a:lnTo>
                <a:lnTo>
                  <a:pt x="61356" y="338216"/>
                </a:lnTo>
                <a:lnTo>
                  <a:pt x="82418" y="299005"/>
                </a:lnTo>
                <a:lnTo>
                  <a:pt x="106217" y="261593"/>
                </a:lnTo>
                <a:lnTo>
                  <a:pt x="132621" y="226114"/>
                </a:lnTo>
                <a:lnTo>
                  <a:pt x="161494" y="192703"/>
                </a:lnTo>
                <a:lnTo>
                  <a:pt x="192703" y="161494"/>
                </a:lnTo>
                <a:lnTo>
                  <a:pt x="226114" y="132621"/>
                </a:lnTo>
                <a:lnTo>
                  <a:pt x="261593" y="106217"/>
                </a:lnTo>
                <a:lnTo>
                  <a:pt x="299005" y="82418"/>
                </a:lnTo>
                <a:lnTo>
                  <a:pt x="338216" y="61356"/>
                </a:lnTo>
                <a:lnTo>
                  <a:pt x="379092" y="43167"/>
                </a:lnTo>
                <a:lnTo>
                  <a:pt x="421499" y="27985"/>
                </a:lnTo>
                <a:lnTo>
                  <a:pt x="465304" y="15942"/>
                </a:lnTo>
                <a:lnTo>
                  <a:pt x="510371" y="7175"/>
                </a:lnTo>
                <a:lnTo>
                  <a:pt x="556567" y="1816"/>
                </a:lnTo>
                <a:lnTo>
                  <a:pt x="603757" y="0"/>
                </a:lnTo>
                <a:lnTo>
                  <a:pt x="8823706" y="0"/>
                </a:lnTo>
                <a:lnTo>
                  <a:pt x="8870880" y="1816"/>
                </a:lnTo>
                <a:lnTo>
                  <a:pt x="8917062" y="7175"/>
                </a:lnTo>
                <a:lnTo>
                  <a:pt x="8962119" y="15942"/>
                </a:lnTo>
                <a:lnTo>
                  <a:pt x="9005916" y="27985"/>
                </a:lnTo>
                <a:lnTo>
                  <a:pt x="9048318" y="43167"/>
                </a:lnTo>
                <a:lnTo>
                  <a:pt x="9089192" y="61356"/>
                </a:lnTo>
                <a:lnTo>
                  <a:pt x="9128402" y="82418"/>
                </a:lnTo>
                <a:lnTo>
                  <a:pt x="9165815" y="106217"/>
                </a:lnTo>
                <a:lnTo>
                  <a:pt x="9201295" y="132621"/>
                </a:lnTo>
                <a:lnTo>
                  <a:pt x="9234710" y="161494"/>
                </a:lnTo>
                <a:lnTo>
                  <a:pt x="9265924" y="192703"/>
                </a:lnTo>
                <a:lnTo>
                  <a:pt x="9294802" y="226114"/>
                </a:lnTo>
                <a:lnTo>
                  <a:pt x="9321211" y="261593"/>
                </a:lnTo>
                <a:lnTo>
                  <a:pt x="9345017" y="299005"/>
                </a:lnTo>
                <a:lnTo>
                  <a:pt x="9366084" y="338216"/>
                </a:lnTo>
                <a:lnTo>
                  <a:pt x="9384279" y="379092"/>
                </a:lnTo>
                <a:lnTo>
                  <a:pt x="9399467" y="421499"/>
                </a:lnTo>
                <a:lnTo>
                  <a:pt x="9411514" y="465304"/>
                </a:lnTo>
                <a:lnTo>
                  <a:pt x="9420285" y="510371"/>
                </a:lnTo>
                <a:lnTo>
                  <a:pt x="9425647" y="556567"/>
                </a:lnTo>
                <a:lnTo>
                  <a:pt x="9427464" y="603757"/>
                </a:lnTo>
                <a:lnTo>
                  <a:pt x="9427464" y="3018790"/>
                </a:lnTo>
                <a:lnTo>
                  <a:pt x="9425647" y="3065972"/>
                </a:lnTo>
                <a:lnTo>
                  <a:pt x="9420285" y="3112161"/>
                </a:lnTo>
                <a:lnTo>
                  <a:pt x="9411514" y="3157223"/>
                </a:lnTo>
                <a:lnTo>
                  <a:pt x="9399467" y="3201024"/>
                </a:lnTo>
                <a:lnTo>
                  <a:pt x="9384279" y="3243429"/>
                </a:lnTo>
                <a:lnTo>
                  <a:pt x="9366084" y="3284304"/>
                </a:lnTo>
                <a:lnTo>
                  <a:pt x="9345017" y="3323514"/>
                </a:lnTo>
                <a:lnTo>
                  <a:pt x="9321211" y="3360926"/>
                </a:lnTo>
                <a:lnTo>
                  <a:pt x="9294802" y="3396406"/>
                </a:lnTo>
                <a:lnTo>
                  <a:pt x="9265924" y="3429819"/>
                </a:lnTo>
                <a:lnTo>
                  <a:pt x="9234710" y="3461030"/>
                </a:lnTo>
                <a:lnTo>
                  <a:pt x="9201295" y="3489906"/>
                </a:lnTo>
                <a:lnTo>
                  <a:pt x="9165815" y="3516313"/>
                </a:lnTo>
                <a:lnTo>
                  <a:pt x="9128402" y="3540115"/>
                </a:lnTo>
                <a:lnTo>
                  <a:pt x="9089192" y="3561179"/>
                </a:lnTo>
                <a:lnTo>
                  <a:pt x="9048318" y="3579371"/>
                </a:lnTo>
                <a:lnTo>
                  <a:pt x="9005916" y="3594557"/>
                </a:lnTo>
                <a:lnTo>
                  <a:pt x="8962119" y="3606601"/>
                </a:lnTo>
                <a:lnTo>
                  <a:pt x="8917062" y="3615371"/>
                </a:lnTo>
                <a:lnTo>
                  <a:pt x="8870880" y="3620731"/>
                </a:lnTo>
                <a:lnTo>
                  <a:pt x="8823706" y="3622547"/>
                </a:lnTo>
                <a:lnTo>
                  <a:pt x="603757" y="3622547"/>
                </a:lnTo>
                <a:lnTo>
                  <a:pt x="556567" y="3620731"/>
                </a:lnTo>
                <a:lnTo>
                  <a:pt x="510371" y="3615371"/>
                </a:lnTo>
                <a:lnTo>
                  <a:pt x="465304" y="3606601"/>
                </a:lnTo>
                <a:lnTo>
                  <a:pt x="421499" y="3594557"/>
                </a:lnTo>
                <a:lnTo>
                  <a:pt x="379092" y="3579371"/>
                </a:lnTo>
                <a:lnTo>
                  <a:pt x="338216" y="3561179"/>
                </a:lnTo>
                <a:lnTo>
                  <a:pt x="299005" y="3540115"/>
                </a:lnTo>
                <a:lnTo>
                  <a:pt x="261593" y="3516313"/>
                </a:lnTo>
                <a:lnTo>
                  <a:pt x="226114" y="3489906"/>
                </a:lnTo>
                <a:lnTo>
                  <a:pt x="192703" y="3461030"/>
                </a:lnTo>
                <a:lnTo>
                  <a:pt x="161494" y="3429819"/>
                </a:lnTo>
                <a:lnTo>
                  <a:pt x="132621" y="3396406"/>
                </a:lnTo>
                <a:lnTo>
                  <a:pt x="106217" y="3360926"/>
                </a:lnTo>
                <a:lnTo>
                  <a:pt x="82418" y="3323514"/>
                </a:lnTo>
                <a:lnTo>
                  <a:pt x="61356" y="3284304"/>
                </a:lnTo>
                <a:lnTo>
                  <a:pt x="43167" y="3243429"/>
                </a:lnTo>
                <a:lnTo>
                  <a:pt x="27985" y="3201024"/>
                </a:lnTo>
                <a:lnTo>
                  <a:pt x="15942" y="3157223"/>
                </a:lnTo>
                <a:lnTo>
                  <a:pt x="7175" y="3112161"/>
                </a:lnTo>
                <a:lnTo>
                  <a:pt x="1816" y="3065972"/>
                </a:lnTo>
                <a:lnTo>
                  <a:pt x="0" y="3018790"/>
                </a:lnTo>
                <a:lnTo>
                  <a:pt x="0" y="603757"/>
                </a:lnTo>
                <a:close/>
              </a:path>
            </a:pathLst>
          </a:custGeom>
          <a:ln w="12192">
            <a:solidFill>
              <a:srgbClr val="396692"/>
            </a:solidFill>
          </a:ln>
        </p:spPr>
        <p:txBody>
          <a:bodyPr wrap="square" lIns="0" tIns="0" rIns="0" bIns="0" rtlCol="0"/>
          <a:lstStyle/>
          <a:p/>
        </p:txBody>
      </p:sp>
      <p:sp>
        <p:nvSpPr>
          <p:cNvPr id="4" name="object 4" descr=""/>
          <p:cNvSpPr txBox="1"/>
          <p:nvPr/>
        </p:nvSpPr>
        <p:spPr>
          <a:xfrm>
            <a:off x="2366898" y="2027631"/>
            <a:ext cx="8429625" cy="3539490"/>
          </a:xfrm>
          <a:prstGeom prst="rect">
            <a:avLst/>
          </a:prstGeom>
        </p:spPr>
        <p:txBody>
          <a:bodyPr wrap="square" lIns="0" tIns="12700" rIns="0" bIns="0" rtlCol="0" vert="horz">
            <a:spAutoFit/>
          </a:bodyPr>
          <a:lstStyle/>
          <a:p>
            <a:pPr algn="ctr" marL="116205">
              <a:lnSpc>
                <a:spcPct val="100000"/>
              </a:lnSpc>
              <a:spcBef>
                <a:spcPts val="100"/>
              </a:spcBef>
            </a:pPr>
            <a:r>
              <a:rPr dirty="0" sz="2400" spc="-10" b="1">
                <a:solidFill>
                  <a:srgbClr val="396692"/>
                </a:solidFill>
                <a:latin typeface="微軟正黑體"/>
                <a:cs typeface="微軟正黑體"/>
              </a:rPr>
              <a:t>兒少性剝削防制條例 第38</a:t>
            </a:r>
            <a:r>
              <a:rPr dirty="0" sz="2400" spc="-50" b="1">
                <a:solidFill>
                  <a:srgbClr val="396692"/>
                </a:solidFill>
                <a:latin typeface="微軟正黑體"/>
                <a:cs typeface="微軟正黑體"/>
              </a:rPr>
              <a:t>條</a:t>
            </a:r>
            <a:endParaRPr sz="2400">
              <a:latin typeface="微軟正黑體"/>
              <a:cs typeface="微軟正黑體"/>
            </a:endParaRPr>
          </a:p>
          <a:p>
            <a:pPr algn="just" marL="12700" marR="5080" indent="268605">
              <a:lnSpc>
                <a:spcPct val="100000"/>
              </a:lnSpc>
              <a:spcBef>
                <a:spcPts val="3180"/>
              </a:spcBef>
              <a:buClr>
                <a:srgbClr val="000000"/>
              </a:buClr>
              <a:buFont typeface=""/>
              <a:buAutoNum type="arabicPeriod"/>
              <a:tabLst>
                <a:tab pos="281305" algn="l"/>
              </a:tabLst>
            </a:pPr>
            <a:r>
              <a:rPr dirty="0" sz="2000" spc="-15" b="1">
                <a:solidFill>
                  <a:srgbClr val="FF7B80"/>
                </a:solidFill>
                <a:latin typeface="微軟正黑體"/>
                <a:cs typeface="微軟正黑體"/>
              </a:rPr>
              <a:t>散布、播送、交付、公然陳列或以他法供人觀覽</a:t>
            </a:r>
            <a:r>
              <a:rPr dirty="0" sz="2000" spc="-20">
                <a:latin typeface="微軟正黑體"/>
                <a:cs typeface="微軟正黑體"/>
              </a:rPr>
              <a:t>、聽聞兒童或少年之性影像、與性相關而客觀上足以引起性慾或羞恥之圖畫、語音或其他物品者，處</a:t>
            </a:r>
            <a:r>
              <a:rPr dirty="0" sz="2000" b="1">
                <a:solidFill>
                  <a:srgbClr val="FF7B80"/>
                </a:solidFill>
                <a:latin typeface="微軟正黑體"/>
                <a:cs typeface="微軟正黑體"/>
              </a:rPr>
              <a:t>一年以上七年</a:t>
            </a:r>
            <a:r>
              <a:rPr dirty="0" sz="2000" spc="-15">
                <a:latin typeface="微軟正黑體"/>
                <a:cs typeface="微軟正黑體"/>
              </a:rPr>
              <a:t>以下有期徒刑，得併科新臺幣五百萬元以下罰金。</a:t>
            </a:r>
            <a:endParaRPr sz="2000">
              <a:latin typeface="微軟正黑體"/>
              <a:cs typeface="微軟正黑體"/>
            </a:endParaRPr>
          </a:p>
          <a:p>
            <a:pPr algn="just" marL="12700" marR="5715" indent="268605">
              <a:lnSpc>
                <a:spcPct val="100000"/>
              </a:lnSpc>
              <a:spcBef>
                <a:spcPts val="1200"/>
              </a:spcBef>
              <a:buAutoNum type="arabicPeriod"/>
              <a:tabLst>
                <a:tab pos="281305" algn="l"/>
              </a:tabLst>
            </a:pPr>
            <a:r>
              <a:rPr dirty="0" sz="2000" spc="-20">
                <a:latin typeface="微軟正黑體"/>
                <a:cs typeface="微軟正黑體"/>
              </a:rPr>
              <a:t>意圖散布、播送、交付或公然陳列而持有前項物品者，處六月以上五年以下有期徒刑，得併科新臺幣三百萬元以下罰金。</a:t>
            </a:r>
            <a:endParaRPr sz="2000">
              <a:latin typeface="微軟正黑體"/>
              <a:cs typeface="微軟正黑體"/>
            </a:endParaRPr>
          </a:p>
          <a:p>
            <a:pPr algn="just" marL="12700" marR="5715" indent="268605">
              <a:lnSpc>
                <a:spcPct val="100000"/>
              </a:lnSpc>
              <a:spcBef>
                <a:spcPts val="1200"/>
              </a:spcBef>
              <a:buAutoNum type="arabicPeriod"/>
              <a:tabLst>
                <a:tab pos="281305" algn="l"/>
              </a:tabLst>
            </a:pPr>
            <a:r>
              <a:rPr dirty="0" sz="2000" spc="-20">
                <a:latin typeface="微軟正黑體"/>
                <a:cs typeface="微軟正黑體"/>
              </a:rPr>
              <a:t>意圖營利犯前二項之罪者，依各該條項之規定，加重其刑至二分之一。販賣前二項性影像、與性相關而客觀上足以引起性慾或羞恥之圖畫、語音或其</a:t>
            </a:r>
            <a:r>
              <a:rPr dirty="0" sz="2000" spc="-10">
                <a:latin typeface="微軟正黑體"/>
                <a:cs typeface="微軟正黑體"/>
              </a:rPr>
              <a:t>他物品者，亦同</a:t>
            </a:r>
            <a:endParaRPr sz="2000">
              <a:latin typeface="微軟正黑體"/>
              <a:cs typeface="微軟正黑體"/>
            </a:endParaRPr>
          </a:p>
        </p:txBody>
      </p:sp>
      <p:sp>
        <p:nvSpPr>
          <p:cNvPr id="5" name="object 5"/>
          <p:cNvSpPr txBox="1">
            <a:spLocks noGrp="1"/>
          </p:cNvSpPr>
          <p:nvPr>
            <p:ph type="title"/>
          </p:nvPr>
        </p:nvSpPr>
        <p:spPr>
          <a:prstGeom prst="rect"/>
        </p:spPr>
        <p:txBody>
          <a:bodyPr wrap="square" lIns="0" tIns="13335" rIns="0" bIns="0" rtlCol="0" vert="horz">
            <a:spAutoFit/>
          </a:bodyPr>
          <a:lstStyle/>
          <a:p>
            <a:pPr marL="12700">
              <a:lnSpc>
                <a:spcPct val="100000"/>
              </a:lnSpc>
              <a:spcBef>
                <a:spcPts val="105"/>
              </a:spcBef>
            </a:pPr>
            <a:r>
              <a:rPr dirty="0" spc="-5">
                <a:solidFill>
                  <a:srgbClr val="404040"/>
                </a:solidFill>
              </a:rPr>
              <a:t>性私密影像</a:t>
            </a:r>
            <a:r>
              <a:rPr dirty="0" spc="-20"/>
              <a:t>常見法條-保護兒少專用</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2024-01-12T06:42:07Z</dcterms:created>
  <dcterms:modified xsi:type="dcterms:W3CDTF">2024-01-12T06:42:07Z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2023-12-27T00:00:00Z</vt:filetime>
  </property>
  <property fmtid="{D5CDD505-2E9C-101B-9397-08002B2CF9AE}" pid="3" name="Creator">
    <vt:lpwstr>PDFium</vt:lpwstr>
  </property>
  <property fmtid="{D5CDD505-2E9C-101B-9397-08002B2CF9AE}" pid="4" name="Producer">
    <vt:lpwstr>PDFium</vt:lpwstr>
  </property>
  <property fmtid="{D5CDD505-2E9C-101B-9397-08002B2CF9AE}" pid="5" name="LastSaved">
    <vt:filetime>2023-12-27T00:00:00Z</vt:filetime>
  </property>
</Properties>
</file>